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4"/>
  </p:notesMasterIdLst>
  <p:sldIdLst>
    <p:sldId id="540" r:id="rId2"/>
    <p:sldId id="391" r:id="rId3"/>
    <p:sldId id="535" r:id="rId4"/>
    <p:sldId id="536" r:id="rId5"/>
    <p:sldId id="475" r:id="rId6"/>
    <p:sldId id="385" r:id="rId7"/>
    <p:sldId id="422" r:id="rId8"/>
    <p:sldId id="387" r:id="rId9"/>
    <p:sldId id="394" r:id="rId10"/>
    <p:sldId id="390" r:id="rId11"/>
    <p:sldId id="439" r:id="rId12"/>
    <p:sldId id="451" r:id="rId13"/>
    <p:sldId id="458" r:id="rId14"/>
    <p:sldId id="490" r:id="rId15"/>
    <p:sldId id="455" r:id="rId16"/>
    <p:sldId id="453" r:id="rId17"/>
    <p:sldId id="466" r:id="rId18"/>
    <p:sldId id="423" r:id="rId19"/>
    <p:sldId id="495" r:id="rId20"/>
    <p:sldId id="496" r:id="rId21"/>
    <p:sldId id="497" r:id="rId22"/>
    <p:sldId id="473" r:id="rId23"/>
    <p:sldId id="472" r:id="rId24"/>
    <p:sldId id="533" r:id="rId25"/>
    <p:sldId id="503" r:id="rId26"/>
    <p:sldId id="504" r:id="rId27"/>
    <p:sldId id="506" r:id="rId28"/>
    <p:sldId id="534" r:id="rId29"/>
    <p:sldId id="507" r:id="rId30"/>
    <p:sldId id="508" r:id="rId31"/>
    <p:sldId id="531" r:id="rId32"/>
    <p:sldId id="509" r:id="rId33"/>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5" d="100"/>
          <a:sy n="65" d="100"/>
        </p:scale>
        <p:origin x="1320"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08B08B0-FAC3-4D85-82E5-E667E89FCBC6}" type="datetimeFigureOut">
              <a:rPr lang="he-IL" smtClean="0"/>
              <a:pPr/>
              <a:t>כ"ו/אב/תשפ"א</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FE92427-DEF9-486E-A2A0-5864EA465845}" type="slidenum">
              <a:rPr lang="he-IL" smtClean="0"/>
              <a:pPr/>
              <a:t>‹#›</a:t>
            </a:fld>
            <a:endParaRPr lang="he-IL"/>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sz="1200" b="0" i="0" kern="1200" dirty="0" err="1" smtClean="0">
                <a:solidFill>
                  <a:schemeClr val="tx1"/>
                </a:solidFill>
                <a:latin typeface="+mn-lt"/>
                <a:ea typeface="+mn-ea"/>
                <a:cs typeface="+mn-cs"/>
              </a:rPr>
              <a:t>כיתים</a:t>
            </a:r>
            <a:r>
              <a:rPr lang="he-IL" sz="1200" b="0" i="0" kern="1200" smtClean="0">
                <a:solidFill>
                  <a:schemeClr val="tx1"/>
                </a:solidFill>
                <a:latin typeface="+mn-lt"/>
                <a:ea typeface="+mn-ea"/>
                <a:cs typeface="+mn-cs"/>
              </a:rPr>
              <a:t> </a:t>
            </a:r>
            <a:endParaRPr lang="he-IL"/>
          </a:p>
        </p:txBody>
      </p:sp>
      <p:sp>
        <p:nvSpPr>
          <p:cNvPr id="4" name="מציין מיקום של מספר שקופית 3"/>
          <p:cNvSpPr>
            <a:spLocks noGrp="1"/>
          </p:cNvSpPr>
          <p:nvPr>
            <p:ph type="sldNum" sz="quarter" idx="10"/>
          </p:nvPr>
        </p:nvSpPr>
        <p:spPr/>
        <p:txBody>
          <a:bodyPr/>
          <a:lstStyle/>
          <a:p>
            <a:fld id="{4FE92427-DEF9-486E-A2A0-5864EA465845}" type="slidenum">
              <a:rPr lang="he-IL" smtClean="0"/>
              <a:pPr/>
              <a:t>1</a:t>
            </a:fld>
            <a:endParaRPr lang="he-IL"/>
          </a:p>
        </p:txBody>
      </p:sp>
    </p:spTree>
    <p:extLst>
      <p:ext uri="{BB962C8B-B14F-4D97-AF65-F5344CB8AC3E}">
        <p14:creationId xmlns:p14="http://schemas.microsoft.com/office/powerpoint/2010/main" val="4234414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4FE92427-DEF9-486E-A2A0-5864EA465845}" type="slidenum">
              <a:rPr lang="he-IL" smtClean="0"/>
              <a:pPr/>
              <a:t>17</a:t>
            </a:fld>
            <a:endParaRPr lang="he-I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23E6110E-9AB6-4A60-B39B-AF06A6A63084}" type="datetimeFigureOut">
              <a:rPr lang="he-IL" smtClean="0"/>
              <a:pPr/>
              <a:t>כ"ו/אב/תשפ"א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E40A3049-4721-4CB3-8A35-62EA819886F7}"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23E6110E-9AB6-4A60-B39B-AF06A6A63084}" type="datetimeFigureOut">
              <a:rPr lang="he-IL" smtClean="0"/>
              <a:pPr/>
              <a:t>כ"ו/אב/תשפ"א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E40A3049-4721-4CB3-8A35-62EA819886F7}"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23E6110E-9AB6-4A60-B39B-AF06A6A63084}" type="datetimeFigureOut">
              <a:rPr lang="he-IL" smtClean="0"/>
              <a:pPr/>
              <a:t>כ"ו/אב/תשפ"א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E40A3049-4721-4CB3-8A35-62EA819886F7}"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23E6110E-9AB6-4A60-B39B-AF06A6A63084}" type="datetimeFigureOut">
              <a:rPr lang="he-IL" smtClean="0"/>
              <a:pPr/>
              <a:t>כ"ו/אב/תשפ"א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E40A3049-4721-4CB3-8A35-62EA819886F7}"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23E6110E-9AB6-4A60-B39B-AF06A6A63084}" type="datetimeFigureOut">
              <a:rPr lang="he-IL" smtClean="0"/>
              <a:pPr/>
              <a:t>כ"ו/אב/תשפ"א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E40A3049-4721-4CB3-8A35-62EA819886F7}"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23E6110E-9AB6-4A60-B39B-AF06A6A63084}" type="datetimeFigureOut">
              <a:rPr lang="he-IL" smtClean="0"/>
              <a:pPr/>
              <a:t>כ"ו/אב/תשפ"א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E40A3049-4721-4CB3-8A35-62EA819886F7}"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23E6110E-9AB6-4A60-B39B-AF06A6A63084}" type="datetimeFigureOut">
              <a:rPr lang="he-IL" smtClean="0"/>
              <a:pPr/>
              <a:t>כ"ו/אב/תשפ"א</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E40A3049-4721-4CB3-8A35-62EA819886F7}"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23E6110E-9AB6-4A60-B39B-AF06A6A63084}" type="datetimeFigureOut">
              <a:rPr lang="he-IL" smtClean="0"/>
              <a:pPr/>
              <a:t>כ"ו/אב/תשפ"א</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E40A3049-4721-4CB3-8A35-62EA819886F7}"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23E6110E-9AB6-4A60-B39B-AF06A6A63084}" type="datetimeFigureOut">
              <a:rPr lang="he-IL" smtClean="0"/>
              <a:pPr/>
              <a:t>כ"ו/אב/תשפ"א</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E40A3049-4721-4CB3-8A35-62EA819886F7}"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23E6110E-9AB6-4A60-B39B-AF06A6A63084}" type="datetimeFigureOut">
              <a:rPr lang="he-IL" smtClean="0"/>
              <a:pPr/>
              <a:t>כ"ו/אב/תשפ"א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E40A3049-4721-4CB3-8A35-62EA819886F7}"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23E6110E-9AB6-4A60-B39B-AF06A6A63084}" type="datetimeFigureOut">
              <a:rPr lang="he-IL" smtClean="0"/>
              <a:pPr/>
              <a:t>כ"ו/אב/תשפ"א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E40A3049-4721-4CB3-8A35-62EA819886F7}"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3E6110E-9AB6-4A60-B39B-AF06A6A63084}" type="datetimeFigureOut">
              <a:rPr lang="he-IL" smtClean="0"/>
              <a:pPr/>
              <a:t>כ"ו/אב/תשפ"א</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40A3049-4721-4CB3-8A35-62EA819886F7}"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hyperlink" Target="http://info.palmach.org.il/show_item.asp?levelId=38612&amp;itemId=5185"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hyperlink" Target="http://info.palmach.org.il/show_item.asp?levelId=38612&amp;itemId=5190&amp;itemType=0"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palyam.org/Arrests/Cyprus/Cyprus_escape_1946" TargetMode="External"/><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28.xml.rels><?xml version="1.0" encoding="UTF-8" standalone="yes"?>
<Relationships xmlns="http://schemas.openxmlformats.org/package/2006/relationships"><Relationship Id="rId3" Type="http://schemas.openxmlformats.org/officeDocument/2006/relationships/hyperlink" Target="https://www.zemereshet.co.il/song.asp?id=752" TargetMode="External"/><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radio-yasoo.com/wscraft/page.php?id=4&amp;dgclay_showtopic=14369"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52.jpeg"/></Relationships>
</file>

<file path=ppt/slides/_rels/slide3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descr="FL25435097 1.jpg"/>
          <p:cNvPicPr>
            <a:picLocks noChangeAspect="1"/>
          </p:cNvPicPr>
          <p:nvPr/>
        </p:nvPicPr>
        <p:blipFill>
          <a:blip r:embed="rId3" cstate="print">
            <a:grayscl/>
          </a:blip>
          <a:stretch>
            <a:fillRect/>
          </a:stretch>
        </p:blipFill>
        <p:spPr>
          <a:xfrm>
            <a:off x="0" y="404664"/>
            <a:ext cx="9119874" cy="6064716"/>
          </a:xfrm>
          <a:prstGeom prst="rect">
            <a:avLst/>
          </a:prstGeom>
        </p:spPr>
      </p:pic>
      <p:sp>
        <p:nvSpPr>
          <p:cNvPr id="2" name="TextBox 1"/>
          <p:cNvSpPr txBox="1"/>
          <p:nvPr/>
        </p:nvSpPr>
        <p:spPr>
          <a:xfrm>
            <a:off x="899592" y="620688"/>
            <a:ext cx="7200800" cy="3046988"/>
          </a:xfrm>
          <a:prstGeom prst="rect">
            <a:avLst/>
          </a:prstGeom>
          <a:noFill/>
        </p:spPr>
        <p:txBody>
          <a:bodyPr wrap="square" rtlCol="1">
            <a:spAutoFit/>
          </a:bodyPr>
          <a:lstStyle/>
          <a:p>
            <a:pPr algn="ctr"/>
            <a:r>
              <a:rPr lang="he-IL" sz="9600" dirty="0" smtClean="0">
                <a:solidFill>
                  <a:schemeClr val="accent6">
                    <a:lumMod val="75000"/>
                  </a:schemeClr>
                </a:solidFill>
                <a:effectLst>
                  <a:outerShdw blurRad="38100" dist="38100" dir="2700000" algn="tl">
                    <a:srgbClr val="000000">
                      <a:alpha val="43137"/>
                    </a:srgbClr>
                  </a:outerShdw>
                </a:effectLst>
                <a:cs typeface="+mj-cs"/>
              </a:rPr>
              <a:t>מחנות המעצר </a:t>
            </a:r>
          </a:p>
          <a:p>
            <a:pPr algn="ctr"/>
            <a:r>
              <a:rPr lang="he-IL" sz="9600" dirty="0" smtClean="0">
                <a:solidFill>
                  <a:schemeClr val="accent6">
                    <a:lumMod val="75000"/>
                  </a:schemeClr>
                </a:solidFill>
                <a:effectLst>
                  <a:outerShdw blurRad="38100" dist="38100" dir="2700000" algn="tl">
                    <a:srgbClr val="000000">
                      <a:alpha val="43137"/>
                    </a:srgbClr>
                  </a:outerShdw>
                </a:effectLst>
                <a:cs typeface="+mj-cs"/>
              </a:rPr>
              <a:t>בקפריסין</a:t>
            </a:r>
            <a:endParaRPr lang="he-IL" sz="9600" dirty="0">
              <a:solidFill>
                <a:schemeClr val="accent6">
                  <a:lumMod val="75000"/>
                </a:schemeClr>
              </a:solidFill>
              <a:effectLst>
                <a:outerShdw blurRad="38100" dist="38100" dir="2700000" algn="tl">
                  <a:srgbClr val="000000">
                    <a:alpha val="43137"/>
                  </a:srgbClr>
                </a:outerShdw>
              </a:effectLst>
              <a:cs typeface="+mj-cs"/>
            </a:endParaRPr>
          </a:p>
        </p:txBody>
      </p:sp>
      <p:sp>
        <p:nvSpPr>
          <p:cNvPr id="3" name="TextBox 2"/>
          <p:cNvSpPr txBox="1"/>
          <p:nvPr/>
        </p:nvSpPr>
        <p:spPr>
          <a:xfrm>
            <a:off x="2915816" y="3861048"/>
            <a:ext cx="3312368" cy="400110"/>
          </a:xfrm>
          <a:prstGeom prst="rect">
            <a:avLst/>
          </a:prstGeom>
          <a:noFill/>
        </p:spPr>
        <p:txBody>
          <a:bodyPr wrap="square" rtlCol="1">
            <a:spAutoFit/>
          </a:bodyPr>
          <a:lstStyle/>
          <a:p>
            <a:pPr algn="ctr"/>
            <a:r>
              <a:rPr lang="he-IL" b="1" dirty="0" smtClean="0">
                <a:solidFill>
                  <a:schemeClr val="accent6">
                    <a:lumMod val="75000"/>
                  </a:schemeClr>
                </a:solidFill>
              </a:rPr>
              <a:t> </a:t>
            </a:r>
            <a:r>
              <a:rPr lang="he-IL" sz="2000" b="1" dirty="0" smtClean="0">
                <a:solidFill>
                  <a:schemeClr val="accent6">
                    <a:lumMod val="75000"/>
                  </a:schemeClr>
                </a:solidFill>
              </a:rPr>
              <a:t>13.08.1946 - 11.2.1949  </a:t>
            </a:r>
            <a:endParaRPr lang="he-IL" sz="2000" b="1" dirty="0">
              <a:solidFill>
                <a:schemeClr val="accent6">
                  <a:lumMod val="75000"/>
                </a:schemeClr>
              </a:solidFill>
            </a:endParaRPr>
          </a:p>
        </p:txBody>
      </p:sp>
      <p:sp>
        <p:nvSpPr>
          <p:cNvPr id="4" name="TextBox 3"/>
          <p:cNvSpPr txBox="1"/>
          <p:nvPr/>
        </p:nvSpPr>
        <p:spPr>
          <a:xfrm>
            <a:off x="4499992" y="5373216"/>
            <a:ext cx="4320480" cy="1077218"/>
          </a:xfrm>
          <a:prstGeom prst="rect">
            <a:avLst/>
          </a:prstGeom>
          <a:noFill/>
        </p:spPr>
        <p:txBody>
          <a:bodyPr wrap="square" rtlCol="1">
            <a:spAutoFit/>
          </a:bodyPr>
          <a:lstStyle/>
          <a:p>
            <a:r>
              <a:rPr lang="he-IL" sz="3200" b="1" dirty="0" smtClean="0">
                <a:solidFill>
                  <a:schemeClr val="accent6">
                    <a:lumMod val="75000"/>
                  </a:schemeClr>
                </a:solidFill>
                <a:effectLst>
                  <a:outerShdw blurRad="38100" dist="38100" dir="2700000" algn="tl">
                    <a:srgbClr val="000000">
                      <a:alpha val="43137"/>
                    </a:srgbClr>
                  </a:outerShdw>
                </a:effectLst>
                <a:cs typeface="+mj-cs"/>
              </a:rPr>
              <a:t>ערך: דב בן-שי</a:t>
            </a:r>
          </a:p>
          <a:p>
            <a:r>
              <a:rPr lang="he-IL" sz="3200" b="1" dirty="0" smtClean="0">
                <a:solidFill>
                  <a:schemeClr val="accent6">
                    <a:lumMod val="75000"/>
                  </a:schemeClr>
                </a:solidFill>
                <a:effectLst>
                  <a:outerShdw blurRad="38100" dist="38100" dir="2700000" algn="tl">
                    <a:srgbClr val="000000">
                      <a:alpha val="43137"/>
                    </a:srgbClr>
                  </a:outerShdw>
                </a:effectLst>
                <a:cs typeface="+mj-cs"/>
              </a:rPr>
              <a:t>חלק ג </a:t>
            </a:r>
            <a:endParaRPr lang="he-IL" sz="3200" b="1" dirty="0">
              <a:solidFill>
                <a:schemeClr val="accent6">
                  <a:lumMod val="75000"/>
                </a:schemeClr>
              </a:solidFill>
              <a:effectLst>
                <a:outerShdw blurRad="38100" dist="38100" dir="2700000" algn="tl">
                  <a:srgbClr val="000000">
                    <a:alpha val="43137"/>
                  </a:srgbClr>
                </a:outerShdw>
              </a:effectLst>
              <a:cs typeface="+mj-cs"/>
            </a:endParaRPr>
          </a:p>
        </p:txBody>
      </p:sp>
      <p:sp>
        <p:nvSpPr>
          <p:cNvPr id="5" name="מלבן 4"/>
          <p:cNvSpPr/>
          <p:nvPr/>
        </p:nvSpPr>
        <p:spPr>
          <a:xfrm>
            <a:off x="467544" y="4221088"/>
            <a:ext cx="2520280" cy="369332"/>
          </a:xfrm>
          <a:prstGeom prst="rect">
            <a:avLst/>
          </a:prstGeom>
        </p:spPr>
        <p:txBody>
          <a:bodyPr wrap="square">
            <a:spAutoFit/>
          </a:bodyPr>
          <a:lstStyle/>
          <a:p>
            <a:r>
              <a:rPr lang="en-US" dirty="0" smtClean="0">
                <a:solidFill>
                  <a:schemeClr val="accent6">
                    <a:lumMod val="75000"/>
                  </a:schemeClr>
                </a:solidFill>
              </a:rPr>
              <a:t>Cyprus Detention Camps</a:t>
            </a:r>
            <a:endParaRPr lang="he-IL" dirty="0">
              <a:solidFill>
                <a:schemeClr val="accent6">
                  <a:lumMod val="75000"/>
                </a:schemeClr>
              </a:solidFill>
            </a:endParaRPr>
          </a:p>
        </p:txBody>
      </p:sp>
      <p:sp>
        <p:nvSpPr>
          <p:cNvPr id="7" name="TextBox 6"/>
          <p:cNvSpPr txBox="1"/>
          <p:nvPr/>
        </p:nvSpPr>
        <p:spPr>
          <a:xfrm>
            <a:off x="755576" y="6021288"/>
            <a:ext cx="2376264" cy="338554"/>
          </a:xfrm>
          <a:prstGeom prst="rect">
            <a:avLst/>
          </a:prstGeom>
          <a:noFill/>
        </p:spPr>
        <p:txBody>
          <a:bodyPr wrap="square" rtlCol="1">
            <a:spAutoFit/>
          </a:bodyPr>
          <a:lstStyle/>
          <a:p>
            <a:r>
              <a:rPr lang="he-IL" sz="1600" b="1" dirty="0" smtClean="0">
                <a:solidFill>
                  <a:schemeClr val="accent6">
                    <a:lumMod val="75000"/>
                  </a:schemeClr>
                </a:solidFill>
              </a:rPr>
              <a:t>בצילום מחנה קיץ 61-62 </a:t>
            </a:r>
            <a:endParaRPr lang="he-IL" sz="1600" b="1" dirty="0">
              <a:solidFill>
                <a:schemeClr val="accent6">
                  <a:lumMod val="75000"/>
                </a:schemeClr>
              </a:solidFill>
            </a:endParaRPr>
          </a:p>
        </p:txBody>
      </p:sp>
    </p:spTree>
    <p:extLst>
      <p:ext uri="{BB962C8B-B14F-4D97-AF65-F5344CB8AC3E}">
        <p14:creationId xmlns:p14="http://schemas.microsoft.com/office/powerpoint/2010/main" val="216238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 name="תמונה 1" descr="מחאה במחנה 1 55.jpg"/>
          <p:cNvPicPr>
            <a:picLocks noChangeAspect="1"/>
          </p:cNvPicPr>
          <p:nvPr/>
        </p:nvPicPr>
        <p:blipFill>
          <a:blip r:embed="rId3" cstate="print"/>
          <a:stretch>
            <a:fillRect/>
          </a:stretch>
        </p:blipFill>
        <p:spPr>
          <a:xfrm>
            <a:off x="467544" y="404664"/>
            <a:ext cx="8133588" cy="5376672"/>
          </a:xfrm>
          <a:prstGeom prst="rect">
            <a:avLst/>
          </a:prstGeom>
        </p:spPr>
      </p:pic>
      <p:sp>
        <p:nvSpPr>
          <p:cNvPr id="3" name="TextBox 2"/>
          <p:cNvSpPr txBox="1"/>
          <p:nvPr/>
        </p:nvSpPr>
        <p:spPr>
          <a:xfrm>
            <a:off x="2699792" y="5805264"/>
            <a:ext cx="3744416" cy="338554"/>
          </a:xfrm>
          <a:prstGeom prst="rect">
            <a:avLst/>
          </a:prstGeom>
          <a:noFill/>
        </p:spPr>
        <p:txBody>
          <a:bodyPr wrap="square" rtlCol="1">
            <a:spAutoFit/>
          </a:bodyPr>
          <a:lstStyle/>
          <a:p>
            <a:pPr algn="ctr"/>
            <a:r>
              <a:rPr lang="he-IL" sz="1600" dirty="0" smtClean="0"/>
              <a:t>מחאה במחנה 55 </a:t>
            </a:r>
            <a:endParaRPr lang="he-IL" sz="1600" dirty="0"/>
          </a:p>
        </p:txBody>
      </p:sp>
      <p:sp>
        <p:nvSpPr>
          <p:cNvPr id="4" name="TextBox 3"/>
          <p:cNvSpPr txBox="1"/>
          <p:nvPr/>
        </p:nvSpPr>
        <p:spPr>
          <a:xfrm>
            <a:off x="611560" y="6453336"/>
            <a:ext cx="1476672" cy="276999"/>
          </a:xfrm>
          <a:prstGeom prst="rect">
            <a:avLst/>
          </a:prstGeom>
          <a:noFill/>
        </p:spPr>
        <p:txBody>
          <a:bodyPr wrap="square" rtlCol="1">
            <a:spAutoFit/>
          </a:bodyPr>
          <a:lstStyle/>
          <a:p>
            <a:r>
              <a:rPr lang="he-IL" sz="1200" dirty="0" smtClean="0"/>
              <a:t>מקור: לוחמי הגיטאות </a:t>
            </a:r>
            <a:endParaRPr lang="he-IL"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 name="תמונה 1" descr="מחאה במחנה 1 55.jpg"/>
          <p:cNvPicPr>
            <a:picLocks noChangeAspect="1"/>
          </p:cNvPicPr>
          <p:nvPr/>
        </p:nvPicPr>
        <p:blipFill>
          <a:blip r:embed="rId3" cstate="print"/>
          <a:stretch>
            <a:fillRect/>
          </a:stretch>
        </p:blipFill>
        <p:spPr>
          <a:xfrm>
            <a:off x="3707904" y="2924944"/>
            <a:ext cx="5184576" cy="3427241"/>
          </a:xfrm>
          <a:prstGeom prst="rect">
            <a:avLst/>
          </a:prstGeom>
        </p:spPr>
      </p:pic>
      <p:sp>
        <p:nvSpPr>
          <p:cNvPr id="3" name="TextBox 2"/>
          <p:cNvSpPr txBox="1"/>
          <p:nvPr/>
        </p:nvSpPr>
        <p:spPr>
          <a:xfrm>
            <a:off x="5508104" y="6381328"/>
            <a:ext cx="2088232" cy="338554"/>
          </a:xfrm>
          <a:prstGeom prst="rect">
            <a:avLst/>
          </a:prstGeom>
          <a:noFill/>
        </p:spPr>
        <p:txBody>
          <a:bodyPr wrap="square" rtlCol="1">
            <a:spAutoFit/>
          </a:bodyPr>
          <a:lstStyle/>
          <a:p>
            <a:pPr algn="ctr"/>
            <a:r>
              <a:rPr lang="he-IL" sz="1600" dirty="0" smtClean="0"/>
              <a:t>מחאה במחנה 55 </a:t>
            </a:r>
            <a:endParaRPr lang="he-IL" sz="1600" dirty="0"/>
          </a:p>
        </p:txBody>
      </p:sp>
      <p:sp>
        <p:nvSpPr>
          <p:cNvPr id="4" name="TextBox 3"/>
          <p:cNvSpPr txBox="1"/>
          <p:nvPr/>
        </p:nvSpPr>
        <p:spPr>
          <a:xfrm>
            <a:off x="4067944" y="6453336"/>
            <a:ext cx="1476672" cy="276999"/>
          </a:xfrm>
          <a:prstGeom prst="rect">
            <a:avLst/>
          </a:prstGeom>
          <a:noFill/>
        </p:spPr>
        <p:txBody>
          <a:bodyPr wrap="square" rtlCol="1">
            <a:spAutoFit/>
          </a:bodyPr>
          <a:lstStyle/>
          <a:p>
            <a:r>
              <a:rPr lang="he-IL" sz="1200" dirty="0" smtClean="0"/>
              <a:t>מקור: לוחמי הגיטאות </a:t>
            </a:r>
            <a:endParaRPr lang="he-IL" sz="1200" dirty="0"/>
          </a:p>
        </p:txBody>
      </p:sp>
      <p:sp>
        <p:nvSpPr>
          <p:cNvPr id="5" name="TextBox 4"/>
          <p:cNvSpPr txBox="1"/>
          <p:nvPr/>
        </p:nvSpPr>
        <p:spPr>
          <a:xfrm>
            <a:off x="3203848" y="116632"/>
            <a:ext cx="5688632" cy="2554545"/>
          </a:xfrm>
          <a:prstGeom prst="rect">
            <a:avLst/>
          </a:prstGeom>
          <a:noFill/>
        </p:spPr>
        <p:txBody>
          <a:bodyPr wrap="square" rtlCol="1">
            <a:spAutoFit/>
          </a:bodyPr>
          <a:lstStyle/>
          <a:p>
            <a:r>
              <a:rPr lang="he-IL" sz="1600" dirty="0" smtClean="0"/>
              <a:t>במחנות התקיימו מחאות ושביתות: </a:t>
            </a:r>
          </a:p>
          <a:p>
            <a:r>
              <a:rPr lang="he-IL" sz="1600" dirty="0" smtClean="0"/>
              <a:t> </a:t>
            </a:r>
          </a:p>
          <a:p>
            <a:r>
              <a:rPr lang="he-IL" sz="1600" dirty="0" smtClean="0"/>
              <a:t>על הרצון לעלות לארץ-ישראל. </a:t>
            </a:r>
          </a:p>
          <a:p>
            <a:r>
              <a:rPr lang="he-IL" sz="1600" dirty="0" smtClean="0"/>
              <a:t> </a:t>
            </a:r>
          </a:p>
          <a:p>
            <a:r>
              <a:rPr lang="he-IL" sz="1600" dirty="0" smtClean="0"/>
              <a:t>על תנאי מאסר קשים. </a:t>
            </a:r>
          </a:p>
          <a:p>
            <a:r>
              <a:rPr lang="he-IL" sz="1600" dirty="0" smtClean="0"/>
              <a:t> </a:t>
            </a:r>
          </a:p>
          <a:p>
            <a:r>
              <a:rPr lang="he-IL" sz="1600" dirty="0" smtClean="0"/>
              <a:t>על חוסר מספיק במים ובמזון. </a:t>
            </a:r>
          </a:p>
          <a:p>
            <a:r>
              <a:rPr lang="he-IL" sz="1600" dirty="0" smtClean="0"/>
              <a:t> </a:t>
            </a:r>
          </a:p>
          <a:p>
            <a:r>
              <a:rPr lang="he-IL" sz="1600" dirty="0" smtClean="0"/>
              <a:t>אין טיפול מספיק לתינוקות ולנשים הרות . </a:t>
            </a:r>
          </a:p>
          <a:p>
            <a:endParaRPr lang="he-IL" sz="1600" dirty="0"/>
          </a:p>
        </p:txBody>
      </p:sp>
      <p:pic>
        <p:nvPicPr>
          <p:cNvPr id="6" name="תמונה 5" descr="הפגנה כנגד הבריטים והגירוש.jpg"/>
          <p:cNvPicPr>
            <a:picLocks noChangeAspect="1"/>
          </p:cNvPicPr>
          <p:nvPr/>
        </p:nvPicPr>
        <p:blipFill>
          <a:blip r:embed="rId4" cstate="print"/>
          <a:stretch>
            <a:fillRect/>
          </a:stretch>
        </p:blipFill>
        <p:spPr>
          <a:xfrm>
            <a:off x="251520" y="116632"/>
            <a:ext cx="4179788" cy="3143201"/>
          </a:xfrm>
          <a:prstGeom prst="rect">
            <a:avLst/>
          </a:prstGeom>
        </p:spPr>
      </p:pic>
      <p:sp>
        <p:nvSpPr>
          <p:cNvPr id="7" name="מלבן 6"/>
          <p:cNvSpPr/>
          <p:nvPr/>
        </p:nvSpPr>
        <p:spPr>
          <a:xfrm>
            <a:off x="683568" y="3284984"/>
            <a:ext cx="2515432" cy="338554"/>
          </a:xfrm>
          <a:prstGeom prst="rect">
            <a:avLst/>
          </a:prstGeom>
        </p:spPr>
        <p:txBody>
          <a:bodyPr wrap="none">
            <a:spAutoFit/>
          </a:bodyPr>
          <a:lstStyle/>
          <a:p>
            <a:r>
              <a:rPr lang="he-IL" sz="1600" dirty="0" smtClean="0"/>
              <a:t>הפגנה כנגד הבריטים והגירוש</a:t>
            </a:r>
            <a:endParaRPr lang="he-IL"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0" y="188640"/>
            <a:ext cx="8892480" cy="1815882"/>
          </a:xfrm>
          <a:prstGeom prst="rect">
            <a:avLst/>
          </a:prstGeom>
          <a:noFill/>
        </p:spPr>
        <p:txBody>
          <a:bodyPr wrap="square" rtlCol="1">
            <a:spAutoFit/>
          </a:bodyPr>
          <a:lstStyle/>
          <a:p>
            <a:r>
              <a:rPr lang="he-IL" sz="1600" dirty="0" smtClean="0"/>
              <a:t>ציבור המעפילים היה צעיר יחסית. כ- 80% היו בגיל שבין 14 ל- 35. </a:t>
            </a:r>
          </a:p>
          <a:p>
            <a:r>
              <a:rPr lang="he-IL" sz="1600" dirty="0" smtClean="0"/>
              <a:t>למעלה מ- 90% הגיעו למחנות קפריסין כשהם מוגדרים ומאורגנים בתנועות-נוער ובמפלגות הפוליטיות השונות שבתנועה הציונית. </a:t>
            </a:r>
          </a:p>
          <a:p>
            <a:r>
              <a:rPr lang="he-IL" sz="1600" dirty="0" smtClean="0"/>
              <a:t>המעפילים הגיעו לקפריסין לא כיחידים אלא בגופים מאורגנים. </a:t>
            </a:r>
          </a:p>
          <a:p>
            <a:r>
              <a:rPr lang="he-IL" sz="1600" dirty="0" smtClean="0"/>
              <a:t>המעפילים התפלגו ל- 8 תנועות ומפלגות עיקריות, אשר ייצגו כמעט את כל גוני הקשת הפוליטית ביישוב היהודי בארץ-ישראל דאז. </a:t>
            </a:r>
          </a:p>
          <a:p>
            <a:r>
              <a:rPr lang="he-IL" sz="1600" dirty="0" smtClean="0"/>
              <a:t>התנועות מילאו תפקידים חינוכיים וארגוניים.  </a:t>
            </a:r>
          </a:p>
        </p:txBody>
      </p:sp>
      <p:pic>
        <p:nvPicPr>
          <p:cNvPr id="3" name="תמונה 2" descr="קבוצה מפולין1.jpg"/>
          <p:cNvPicPr>
            <a:picLocks noChangeAspect="1"/>
          </p:cNvPicPr>
          <p:nvPr/>
        </p:nvPicPr>
        <p:blipFill>
          <a:blip r:embed="rId3" cstate="print"/>
          <a:stretch>
            <a:fillRect/>
          </a:stretch>
        </p:blipFill>
        <p:spPr>
          <a:xfrm>
            <a:off x="5076056" y="2204864"/>
            <a:ext cx="3914775" cy="3886200"/>
          </a:xfrm>
          <a:prstGeom prst="rect">
            <a:avLst/>
          </a:prstGeom>
        </p:spPr>
      </p:pic>
      <p:sp>
        <p:nvSpPr>
          <p:cNvPr id="4" name="TextBox 3"/>
          <p:cNvSpPr txBox="1"/>
          <p:nvPr/>
        </p:nvSpPr>
        <p:spPr>
          <a:xfrm>
            <a:off x="6300192" y="6093296"/>
            <a:ext cx="1368152" cy="338554"/>
          </a:xfrm>
          <a:prstGeom prst="rect">
            <a:avLst/>
          </a:prstGeom>
          <a:noFill/>
        </p:spPr>
        <p:txBody>
          <a:bodyPr wrap="square" rtlCol="1">
            <a:spAutoFit/>
          </a:bodyPr>
          <a:lstStyle/>
          <a:p>
            <a:r>
              <a:rPr lang="he-IL" sz="1600" dirty="0" smtClean="0"/>
              <a:t>קבוצה מפולין </a:t>
            </a:r>
            <a:endParaRPr lang="he-IL" sz="1600" dirty="0"/>
          </a:p>
        </p:txBody>
      </p:sp>
      <p:pic>
        <p:nvPicPr>
          <p:cNvPr id="5" name="תמונה 4" descr="ciprus15-01.jpg"/>
          <p:cNvPicPr>
            <a:picLocks noChangeAspect="1"/>
          </p:cNvPicPr>
          <p:nvPr/>
        </p:nvPicPr>
        <p:blipFill>
          <a:blip r:embed="rId4" cstate="print">
            <a:grayscl/>
          </a:blip>
          <a:stretch>
            <a:fillRect/>
          </a:stretch>
        </p:blipFill>
        <p:spPr>
          <a:xfrm>
            <a:off x="179511" y="2204863"/>
            <a:ext cx="4713373" cy="381642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 name="תמונה 1" descr="קיבוץ הכשרה של תנועת דרור1.jpg"/>
          <p:cNvPicPr>
            <a:picLocks noChangeAspect="1"/>
          </p:cNvPicPr>
          <p:nvPr/>
        </p:nvPicPr>
        <p:blipFill>
          <a:blip r:embed="rId3" cstate="print"/>
          <a:stretch>
            <a:fillRect/>
          </a:stretch>
        </p:blipFill>
        <p:spPr>
          <a:xfrm>
            <a:off x="5220072" y="188640"/>
            <a:ext cx="3662536" cy="2925451"/>
          </a:xfrm>
          <a:prstGeom prst="rect">
            <a:avLst/>
          </a:prstGeom>
        </p:spPr>
      </p:pic>
      <p:sp>
        <p:nvSpPr>
          <p:cNvPr id="3" name="מלבן 2"/>
          <p:cNvSpPr/>
          <p:nvPr/>
        </p:nvSpPr>
        <p:spPr>
          <a:xfrm>
            <a:off x="5652120" y="3140968"/>
            <a:ext cx="2790056" cy="584775"/>
          </a:xfrm>
          <a:prstGeom prst="rect">
            <a:avLst/>
          </a:prstGeom>
        </p:spPr>
        <p:txBody>
          <a:bodyPr wrap="square">
            <a:spAutoFit/>
          </a:bodyPr>
          <a:lstStyle/>
          <a:p>
            <a:r>
              <a:rPr lang="he-IL" sz="1600" dirty="0" smtClean="0"/>
              <a:t>קיבוץ הכשרה של תנועת "דרור" </a:t>
            </a:r>
          </a:p>
          <a:p>
            <a:r>
              <a:rPr lang="he-IL" sz="1600" dirty="0" smtClean="0"/>
              <a:t>באחד מ "מחנות החורף" </a:t>
            </a:r>
            <a:endParaRPr lang="he-IL" sz="1600" dirty="0"/>
          </a:p>
        </p:txBody>
      </p:sp>
      <p:sp>
        <p:nvSpPr>
          <p:cNvPr id="4" name="TextBox 3"/>
          <p:cNvSpPr txBox="1"/>
          <p:nvPr/>
        </p:nvSpPr>
        <p:spPr>
          <a:xfrm>
            <a:off x="2195736" y="3429000"/>
            <a:ext cx="1476672" cy="276999"/>
          </a:xfrm>
          <a:prstGeom prst="rect">
            <a:avLst/>
          </a:prstGeom>
          <a:noFill/>
        </p:spPr>
        <p:txBody>
          <a:bodyPr wrap="square" rtlCol="1">
            <a:spAutoFit/>
          </a:bodyPr>
          <a:lstStyle/>
          <a:p>
            <a:r>
              <a:rPr lang="he-IL" sz="1200" dirty="0" smtClean="0"/>
              <a:t>מקור: לוחמי הגיטאות </a:t>
            </a:r>
            <a:endParaRPr lang="he-IL" sz="1200" dirty="0"/>
          </a:p>
        </p:txBody>
      </p:sp>
      <p:pic>
        <p:nvPicPr>
          <p:cNvPr id="5" name="תמונה 4" descr="מחנה קיץ שארגנו מדריכי תנועת   השומר הצעיר1.jpg"/>
          <p:cNvPicPr>
            <a:picLocks noChangeAspect="1"/>
          </p:cNvPicPr>
          <p:nvPr/>
        </p:nvPicPr>
        <p:blipFill>
          <a:blip r:embed="rId4" cstate="print"/>
          <a:stretch>
            <a:fillRect/>
          </a:stretch>
        </p:blipFill>
        <p:spPr>
          <a:xfrm>
            <a:off x="611561" y="188640"/>
            <a:ext cx="4454624" cy="2901074"/>
          </a:xfrm>
          <a:prstGeom prst="rect">
            <a:avLst/>
          </a:prstGeom>
        </p:spPr>
      </p:pic>
      <p:sp>
        <p:nvSpPr>
          <p:cNvPr id="6" name="מלבן 5"/>
          <p:cNvSpPr/>
          <p:nvPr/>
        </p:nvSpPr>
        <p:spPr>
          <a:xfrm>
            <a:off x="611560" y="3140968"/>
            <a:ext cx="4572000" cy="338554"/>
          </a:xfrm>
          <a:prstGeom prst="rect">
            <a:avLst/>
          </a:prstGeom>
        </p:spPr>
        <p:txBody>
          <a:bodyPr>
            <a:spAutoFit/>
          </a:bodyPr>
          <a:lstStyle/>
          <a:p>
            <a:r>
              <a:rPr lang="he-IL" sz="1600" dirty="0" smtClean="0"/>
              <a:t>מחנה קיץ שארגנו מדריכי תנועת "השומר הצעיר" 1947 </a:t>
            </a:r>
            <a:endParaRPr lang="he-IL" sz="1600" dirty="0"/>
          </a:p>
        </p:txBody>
      </p:sp>
      <p:sp>
        <p:nvSpPr>
          <p:cNvPr id="7" name="TextBox 6"/>
          <p:cNvSpPr txBox="1"/>
          <p:nvPr/>
        </p:nvSpPr>
        <p:spPr>
          <a:xfrm>
            <a:off x="5364088" y="6309320"/>
            <a:ext cx="1476672" cy="276999"/>
          </a:xfrm>
          <a:prstGeom prst="rect">
            <a:avLst/>
          </a:prstGeom>
          <a:noFill/>
        </p:spPr>
        <p:txBody>
          <a:bodyPr wrap="square" rtlCol="1">
            <a:spAutoFit/>
          </a:bodyPr>
          <a:lstStyle/>
          <a:p>
            <a:r>
              <a:rPr lang="he-IL" sz="1200" dirty="0" smtClean="0"/>
              <a:t>מקור: לוחמי הגיטאות </a:t>
            </a:r>
            <a:endParaRPr lang="he-IL" sz="1200" dirty="0"/>
          </a:p>
        </p:txBody>
      </p:sp>
      <p:pic>
        <p:nvPicPr>
          <p:cNvPr id="8" name="תמונה 7" descr="קבוצת משמר הנגב1.jpg"/>
          <p:cNvPicPr>
            <a:picLocks noChangeAspect="1"/>
          </p:cNvPicPr>
          <p:nvPr/>
        </p:nvPicPr>
        <p:blipFill>
          <a:blip r:embed="rId5" cstate="print"/>
          <a:stretch>
            <a:fillRect/>
          </a:stretch>
        </p:blipFill>
        <p:spPr>
          <a:xfrm>
            <a:off x="971600" y="4077072"/>
            <a:ext cx="4179288" cy="2664296"/>
          </a:xfrm>
          <a:prstGeom prst="rect">
            <a:avLst/>
          </a:prstGeom>
        </p:spPr>
      </p:pic>
      <p:sp>
        <p:nvSpPr>
          <p:cNvPr id="9" name="מלבן 8"/>
          <p:cNvSpPr/>
          <p:nvPr/>
        </p:nvSpPr>
        <p:spPr>
          <a:xfrm>
            <a:off x="5148064" y="4653136"/>
            <a:ext cx="3707904" cy="830997"/>
          </a:xfrm>
          <a:prstGeom prst="rect">
            <a:avLst/>
          </a:prstGeom>
        </p:spPr>
        <p:txBody>
          <a:bodyPr wrap="square">
            <a:spAutoFit/>
          </a:bodyPr>
          <a:lstStyle/>
          <a:p>
            <a:r>
              <a:rPr lang="he-IL" sz="1600" dirty="0" smtClean="0"/>
              <a:t>חברי "קבוצת משמר הנגב" </a:t>
            </a:r>
          </a:p>
          <a:p>
            <a:r>
              <a:rPr lang="he-IL" sz="1600" dirty="0" smtClean="0"/>
              <a:t>בקיבוץ הכשרה על שם בורוכוב (</a:t>
            </a:r>
            <a:r>
              <a:rPr lang="en-US" sz="1600" dirty="0" err="1" smtClean="0"/>
              <a:t>Borochov</a:t>
            </a:r>
            <a:r>
              <a:rPr lang="en-US" sz="1600" dirty="0" smtClean="0"/>
              <a:t> </a:t>
            </a:r>
            <a:r>
              <a:rPr lang="he-IL" sz="1600" dirty="0" smtClean="0"/>
              <a:t>)  </a:t>
            </a:r>
          </a:p>
          <a:p>
            <a:r>
              <a:rPr lang="he-IL" sz="1600" dirty="0" smtClean="0"/>
              <a:t>של תנועת "הקיבוץ המאוחד" </a:t>
            </a:r>
            <a:endParaRPr lang="he-IL" sz="1600" dirty="0"/>
          </a:p>
        </p:txBody>
      </p:sp>
      <p:sp>
        <p:nvSpPr>
          <p:cNvPr id="10" name="TextBox 9"/>
          <p:cNvSpPr txBox="1"/>
          <p:nvPr/>
        </p:nvSpPr>
        <p:spPr>
          <a:xfrm>
            <a:off x="6444208" y="3717032"/>
            <a:ext cx="1476672" cy="276999"/>
          </a:xfrm>
          <a:prstGeom prst="rect">
            <a:avLst/>
          </a:prstGeom>
          <a:noFill/>
        </p:spPr>
        <p:txBody>
          <a:bodyPr wrap="square" rtlCol="1">
            <a:spAutoFit/>
          </a:bodyPr>
          <a:lstStyle/>
          <a:p>
            <a:r>
              <a:rPr lang="he-IL" sz="1200" dirty="0" smtClean="0"/>
              <a:t>מקור: לוחמי הגיטאות </a:t>
            </a:r>
            <a:endParaRPr lang="he-IL" sz="1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מלבן 1"/>
          <p:cNvSpPr/>
          <p:nvPr/>
        </p:nvSpPr>
        <p:spPr>
          <a:xfrm>
            <a:off x="7596336" y="2780928"/>
            <a:ext cx="1245854" cy="338554"/>
          </a:xfrm>
          <a:prstGeom prst="rect">
            <a:avLst/>
          </a:prstGeom>
        </p:spPr>
        <p:txBody>
          <a:bodyPr wrap="none">
            <a:spAutoFit/>
          </a:bodyPr>
          <a:lstStyle/>
          <a:p>
            <a:r>
              <a:rPr lang="he-IL" sz="1600" dirty="0" smtClean="0"/>
              <a:t>תנועת "דרור"</a:t>
            </a:r>
            <a:endParaRPr lang="he-IL" sz="1600" dirty="0"/>
          </a:p>
        </p:txBody>
      </p:sp>
      <p:sp>
        <p:nvSpPr>
          <p:cNvPr id="3" name="TextBox 2"/>
          <p:cNvSpPr txBox="1"/>
          <p:nvPr/>
        </p:nvSpPr>
        <p:spPr>
          <a:xfrm>
            <a:off x="1835696" y="188640"/>
            <a:ext cx="7056784" cy="338554"/>
          </a:xfrm>
          <a:prstGeom prst="rect">
            <a:avLst/>
          </a:prstGeom>
          <a:noFill/>
        </p:spPr>
        <p:txBody>
          <a:bodyPr wrap="square" rtlCol="1">
            <a:spAutoFit/>
          </a:bodyPr>
          <a:lstStyle/>
          <a:p>
            <a:r>
              <a:rPr lang="he-IL" sz="1600" b="1" u="sng" dirty="0" smtClean="0"/>
              <a:t>חלק מהקבוצות שהיו במחנות</a:t>
            </a:r>
            <a:r>
              <a:rPr lang="he-IL" sz="1600" b="1" dirty="0" smtClean="0"/>
              <a:t>     </a:t>
            </a:r>
            <a:r>
              <a:rPr lang="he-IL" sz="1600" dirty="0" smtClean="0"/>
              <a:t>(בסדר א' ב')   </a:t>
            </a:r>
            <a:endParaRPr lang="he-IL" sz="1600" dirty="0"/>
          </a:p>
        </p:txBody>
      </p:sp>
      <p:sp>
        <p:nvSpPr>
          <p:cNvPr id="4" name="מלבן 3"/>
          <p:cNvSpPr/>
          <p:nvPr/>
        </p:nvSpPr>
        <p:spPr>
          <a:xfrm>
            <a:off x="6948264" y="3429000"/>
            <a:ext cx="1912703" cy="338554"/>
          </a:xfrm>
          <a:prstGeom prst="rect">
            <a:avLst/>
          </a:prstGeom>
        </p:spPr>
        <p:txBody>
          <a:bodyPr wrap="none">
            <a:spAutoFit/>
          </a:bodyPr>
          <a:lstStyle/>
          <a:p>
            <a:r>
              <a:rPr lang="he-IL" sz="1600" dirty="0" smtClean="0"/>
              <a:t>תנועת "החלוץ הצעיר"</a:t>
            </a:r>
            <a:endParaRPr lang="he-IL" sz="1600" dirty="0"/>
          </a:p>
        </p:txBody>
      </p:sp>
      <p:sp>
        <p:nvSpPr>
          <p:cNvPr id="5" name="מלבן 4"/>
          <p:cNvSpPr/>
          <p:nvPr/>
        </p:nvSpPr>
        <p:spPr>
          <a:xfrm>
            <a:off x="6732240" y="4941168"/>
            <a:ext cx="2124299" cy="338554"/>
          </a:xfrm>
          <a:prstGeom prst="rect">
            <a:avLst/>
          </a:prstGeom>
        </p:spPr>
        <p:txBody>
          <a:bodyPr wrap="none">
            <a:spAutoFit/>
          </a:bodyPr>
          <a:lstStyle/>
          <a:p>
            <a:r>
              <a:rPr lang="he-IL" sz="1600" dirty="0" smtClean="0"/>
              <a:t>תנועת "הקיבוץ המאוחד"</a:t>
            </a:r>
            <a:endParaRPr lang="he-IL" sz="1600" dirty="0"/>
          </a:p>
        </p:txBody>
      </p:sp>
      <p:sp>
        <p:nvSpPr>
          <p:cNvPr id="6" name="מלבן 5"/>
          <p:cNvSpPr/>
          <p:nvPr/>
        </p:nvSpPr>
        <p:spPr>
          <a:xfrm>
            <a:off x="6876256" y="5661248"/>
            <a:ext cx="1970411" cy="338554"/>
          </a:xfrm>
          <a:prstGeom prst="rect">
            <a:avLst/>
          </a:prstGeom>
        </p:spPr>
        <p:txBody>
          <a:bodyPr wrap="none">
            <a:spAutoFit/>
          </a:bodyPr>
          <a:lstStyle/>
          <a:p>
            <a:r>
              <a:rPr lang="he-IL" sz="1600" dirty="0" smtClean="0"/>
              <a:t>תנועת "השומר הצעיר"</a:t>
            </a:r>
            <a:endParaRPr lang="he-IL" sz="1600" dirty="0"/>
          </a:p>
        </p:txBody>
      </p:sp>
      <p:sp>
        <p:nvSpPr>
          <p:cNvPr id="7" name="מלבן 6"/>
          <p:cNvSpPr/>
          <p:nvPr/>
        </p:nvSpPr>
        <p:spPr>
          <a:xfrm>
            <a:off x="7020272" y="6021288"/>
            <a:ext cx="1863010" cy="338554"/>
          </a:xfrm>
          <a:prstGeom prst="rect">
            <a:avLst/>
          </a:prstGeom>
        </p:spPr>
        <p:txBody>
          <a:bodyPr wrap="none">
            <a:spAutoFit/>
          </a:bodyPr>
          <a:lstStyle/>
          <a:p>
            <a:r>
              <a:rPr lang="he-IL" sz="1600" dirty="0" smtClean="0"/>
              <a:t>תנועת "מכבי הצעיר" </a:t>
            </a:r>
            <a:endParaRPr lang="he-IL" sz="1600" dirty="0"/>
          </a:p>
        </p:txBody>
      </p:sp>
      <p:sp>
        <p:nvSpPr>
          <p:cNvPr id="8" name="מלבן 7"/>
          <p:cNvSpPr/>
          <p:nvPr/>
        </p:nvSpPr>
        <p:spPr>
          <a:xfrm>
            <a:off x="6876256" y="4221088"/>
            <a:ext cx="1959190" cy="338554"/>
          </a:xfrm>
          <a:prstGeom prst="rect">
            <a:avLst/>
          </a:prstGeom>
        </p:spPr>
        <p:txBody>
          <a:bodyPr wrap="none">
            <a:spAutoFit/>
          </a:bodyPr>
          <a:lstStyle/>
          <a:p>
            <a:r>
              <a:rPr lang="he-IL" sz="1600" dirty="0" smtClean="0"/>
              <a:t>תנועת הנוער "הצופים"</a:t>
            </a:r>
            <a:endParaRPr lang="he-IL" sz="1600" dirty="0"/>
          </a:p>
        </p:txBody>
      </p:sp>
      <p:sp>
        <p:nvSpPr>
          <p:cNvPr id="9" name="מלבן 8"/>
          <p:cNvSpPr/>
          <p:nvPr/>
        </p:nvSpPr>
        <p:spPr>
          <a:xfrm>
            <a:off x="5436096" y="980728"/>
            <a:ext cx="3435556" cy="338554"/>
          </a:xfrm>
          <a:prstGeom prst="rect">
            <a:avLst/>
          </a:prstGeom>
        </p:spPr>
        <p:txBody>
          <a:bodyPr wrap="none">
            <a:spAutoFit/>
          </a:bodyPr>
          <a:lstStyle/>
          <a:p>
            <a:r>
              <a:rPr lang="he-IL" sz="1600" dirty="0" smtClean="0"/>
              <a:t>תנועת הנוער בח"ד (ברית חלוצים דתיים) </a:t>
            </a:r>
            <a:endParaRPr lang="he-IL" sz="1600" dirty="0"/>
          </a:p>
        </p:txBody>
      </p:sp>
      <p:sp>
        <p:nvSpPr>
          <p:cNvPr id="10" name="מלבן 9"/>
          <p:cNvSpPr/>
          <p:nvPr/>
        </p:nvSpPr>
        <p:spPr>
          <a:xfrm>
            <a:off x="1043608" y="1124744"/>
            <a:ext cx="2821605" cy="338554"/>
          </a:xfrm>
          <a:prstGeom prst="rect">
            <a:avLst/>
          </a:prstGeom>
        </p:spPr>
        <p:txBody>
          <a:bodyPr wrap="none">
            <a:spAutoFit/>
          </a:bodyPr>
          <a:lstStyle/>
          <a:p>
            <a:r>
              <a:rPr lang="he-IL" sz="1600" dirty="0" smtClean="0"/>
              <a:t>תנועת </a:t>
            </a:r>
            <a:r>
              <a:rPr lang="he-IL" sz="1600" dirty="0" err="1" smtClean="0"/>
              <a:t>נוח"ם</a:t>
            </a:r>
            <a:r>
              <a:rPr lang="he-IL" sz="1600" dirty="0" smtClean="0"/>
              <a:t> (נוער חלוצי מאוחד) </a:t>
            </a:r>
            <a:endParaRPr lang="he-IL" sz="1600" dirty="0"/>
          </a:p>
        </p:txBody>
      </p:sp>
      <p:sp>
        <p:nvSpPr>
          <p:cNvPr id="11" name="מלבן 10"/>
          <p:cNvSpPr/>
          <p:nvPr/>
        </p:nvSpPr>
        <p:spPr>
          <a:xfrm>
            <a:off x="7020272" y="4581128"/>
            <a:ext cx="1811713" cy="338554"/>
          </a:xfrm>
          <a:prstGeom prst="rect">
            <a:avLst/>
          </a:prstGeom>
        </p:spPr>
        <p:txBody>
          <a:bodyPr wrap="none">
            <a:spAutoFit/>
          </a:bodyPr>
          <a:lstStyle/>
          <a:p>
            <a:r>
              <a:rPr lang="he-IL" sz="1600" dirty="0" smtClean="0"/>
              <a:t>"הקבוצה הבולגרית "</a:t>
            </a:r>
            <a:endParaRPr lang="he-IL" sz="1600" dirty="0"/>
          </a:p>
        </p:txBody>
      </p:sp>
      <p:sp>
        <p:nvSpPr>
          <p:cNvPr id="12" name="מלבן 11"/>
          <p:cNvSpPr/>
          <p:nvPr/>
        </p:nvSpPr>
        <p:spPr>
          <a:xfrm>
            <a:off x="6804248" y="2060848"/>
            <a:ext cx="2121093" cy="338554"/>
          </a:xfrm>
          <a:prstGeom prst="rect">
            <a:avLst/>
          </a:prstGeom>
        </p:spPr>
        <p:txBody>
          <a:bodyPr wrap="none">
            <a:spAutoFit/>
          </a:bodyPr>
          <a:lstStyle/>
          <a:p>
            <a:r>
              <a:rPr lang="he-IL" sz="1600" dirty="0" smtClean="0"/>
              <a:t>קיבוץ ההכשרה "במצור" </a:t>
            </a:r>
            <a:endParaRPr lang="he-IL" sz="1600" dirty="0"/>
          </a:p>
        </p:txBody>
      </p:sp>
      <p:sp>
        <p:nvSpPr>
          <p:cNvPr id="13" name="מלבן 12"/>
          <p:cNvSpPr/>
          <p:nvPr/>
        </p:nvSpPr>
        <p:spPr>
          <a:xfrm>
            <a:off x="7668344" y="1340768"/>
            <a:ext cx="1265090" cy="338554"/>
          </a:xfrm>
          <a:prstGeom prst="rect">
            <a:avLst/>
          </a:prstGeom>
        </p:spPr>
        <p:txBody>
          <a:bodyPr wrap="none">
            <a:spAutoFit/>
          </a:bodyPr>
          <a:lstStyle/>
          <a:p>
            <a:r>
              <a:rPr lang="he-IL" sz="1600" dirty="0" smtClean="0"/>
              <a:t>תנועת בית"ר </a:t>
            </a:r>
            <a:endParaRPr lang="he-IL" sz="1600" dirty="0"/>
          </a:p>
        </p:txBody>
      </p:sp>
      <p:sp>
        <p:nvSpPr>
          <p:cNvPr id="15" name="מלבן 14"/>
          <p:cNvSpPr/>
          <p:nvPr/>
        </p:nvSpPr>
        <p:spPr>
          <a:xfrm>
            <a:off x="6300192" y="2420888"/>
            <a:ext cx="2592288" cy="338554"/>
          </a:xfrm>
          <a:prstGeom prst="rect">
            <a:avLst/>
          </a:prstGeom>
        </p:spPr>
        <p:txBody>
          <a:bodyPr wrap="square">
            <a:spAutoFit/>
          </a:bodyPr>
          <a:lstStyle/>
          <a:p>
            <a:r>
              <a:rPr lang="he-IL" sz="1600" dirty="0" smtClean="0"/>
              <a:t>תנועת הנוער "</a:t>
            </a:r>
            <a:r>
              <a:rPr lang="he-IL" sz="1600" dirty="0" err="1" smtClean="0"/>
              <a:t>גורדוניה</a:t>
            </a:r>
            <a:r>
              <a:rPr lang="he-IL" sz="1600" dirty="0" smtClean="0"/>
              <a:t>"  </a:t>
            </a:r>
          </a:p>
        </p:txBody>
      </p:sp>
      <p:sp>
        <p:nvSpPr>
          <p:cNvPr id="16" name="מלבן 15"/>
          <p:cNvSpPr/>
          <p:nvPr/>
        </p:nvSpPr>
        <p:spPr>
          <a:xfrm>
            <a:off x="7452320" y="3068960"/>
            <a:ext cx="1414169" cy="338554"/>
          </a:xfrm>
          <a:prstGeom prst="rect">
            <a:avLst/>
          </a:prstGeom>
        </p:spPr>
        <p:txBody>
          <a:bodyPr wrap="square">
            <a:spAutoFit/>
          </a:bodyPr>
          <a:lstStyle/>
          <a:p>
            <a:r>
              <a:rPr lang="he-IL" sz="1600" dirty="0" smtClean="0"/>
              <a:t>תנועת "הבונים"</a:t>
            </a:r>
            <a:endParaRPr lang="he-IL" sz="1600" dirty="0"/>
          </a:p>
        </p:txBody>
      </p:sp>
      <p:sp>
        <p:nvSpPr>
          <p:cNvPr id="17" name="מלבן 16"/>
          <p:cNvSpPr/>
          <p:nvPr/>
        </p:nvSpPr>
        <p:spPr>
          <a:xfrm>
            <a:off x="7020272" y="3789040"/>
            <a:ext cx="1846979" cy="338554"/>
          </a:xfrm>
          <a:prstGeom prst="rect">
            <a:avLst/>
          </a:prstGeom>
        </p:spPr>
        <p:txBody>
          <a:bodyPr wrap="none">
            <a:spAutoFit/>
          </a:bodyPr>
          <a:lstStyle/>
          <a:p>
            <a:r>
              <a:rPr lang="he-IL" sz="1600" dirty="0" smtClean="0"/>
              <a:t>תנועת "הנוער הציוני"</a:t>
            </a:r>
            <a:endParaRPr lang="he-IL" sz="1600" dirty="0"/>
          </a:p>
        </p:txBody>
      </p:sp>
      <p:sp>
        <p:nvSpPr>
          <p:cNvPr id="18" name="מלבן 17"/>
          <p:cNvSpPr/>
          <p:nvPr/>
        </p:nvSpPr>
        <p:spPr>
          <a:xfrm>
            <a:off x="7164288" y="1700808"/>
            <a:ext cx="1728192" cy="338554"/>
          </a:xfrm>
          <a:prstGeom prst="rect">
            <a:avLst/>
          </a:prstGeom>
        </p:spPr>
        <p:txBody>
          <a:bodyPr wrap="square">
            <a:spAutoFit/>
          </a:bodyPr>
          <a:lstStyle/>
          <a:p>
            <a:r>
              <a:rPr lang="he-IL" sz="1600" dirty="0" smtClean="0"/>
              <a:t>"בית"ר הצעירה"</a:t>
            </a:r>
          </a:p>
        </p:txBody>
      </p:sp>
      <p:sp>
        <p:nvSpPr>
          <p:cNvPr id="19" name="מלבן 18"/>
          <p:cNvSpPr/>
          <p:nvPr/>
        </p:nvSpPr>
        <p:spPr>
          <a:xfrm>
            <a:off x="467544" y="764704"/>
            <a:ext cx="3385862" cy="338554"/>
          </a:xfrm>
          <a:prstGeom prst="rect">
            <a:avLst/>
          </a:prstGeom>
        </p:spPr>
        <p:txBody>
          <a:bodyPr wrap="none">
            <a:spAutoFit/>
          </a:bodyPr>
          <a:lstStyle/>
          <a:p>
            <a:r>
              <a:rPr lang="he-IL" sz="1600" dirty="0" smtClean="0"/>
              <a:t>מרכז מפא"י (מפלגת פועלי ארץ ישראל)</a:t>
            </a:r>
            <a:endParaRPr lang="he-IL" sz="1600" dirty="0"/>
          </a:p>
        </p:txBody>
      </p:sp>
      <p:sp>
        <p:nvSpPr>
          <p:cNvPr id="20" name="מלבן 19"/>
          <p:cNvSpPr/>
          <p:nvPr/>
        </p:nvSpPr>
        <p:spPr>
          <a:xfrm>
            <a:off x="5364088" y="620688"/>
            <a:ext cx="3475630" cy="338554"/>
          </a:xfrm>
          <a:prstGeom prst="rect">
            <a:avLst/>
          </a:prstGeom>
        </p:spPr>
        <p:txBody>
          <a:bodyPr wrap="none">
            <a:spAutoFit/>
          </a:bodyPr>
          <a:lstStyle/>
          <a:p>
            <a:r>
              <a:rPr lang="he-IL" sz="1600" dirty="0" smtClean="0"/>
              <a:t>גרעין בשם "איילת השחר"  (יוצאי רומניה) </a:t>
            </a:r>
            <a:endParaRPr lang="he-IL" sz="1600" dirty="0"/>
          </a:p>
        </p:txBody>
      </p:sp>
      <p:sp>
        <p:nvSpPr>
          <p:cNvPr id="21" name="מלבן 20"/>
          <p:cNvSpPr/>
          <p:nvPr/>
        </p:nvSpPr>
        <p:spPr>
          <a:xfrm>
            <a:off x="2195736" y="1484784"/>
            <a:ext cx="1667443" cy="338554"/>
          </a:xfrm>
          <a:prstGeom prst="rect">
            <a:avLst/>
          </a:prstGeom>
        </p:spPr>
        <p:txBody>
          <a:bodyPr wrap="none">
            <a:spAutoFit/>
          </a:bodyPr>
          <a:lstStyle/>
          <a:p>
            <a:r>
              <a:rPr lang="he-IL" sz="1600" dirty="0" smtClean="0"/>
              <a:t>תנועת "פועלי ציון" </a:t>
            </a:r>
            <a:endParaRPr lang="he-IL" sz="1600" dirty="0"/>
          </a:p>
        </p:txBody>
      </p:sp>
      <p:sp>
        <p:nvSpPr>
          <p:cNvPr id="22" name="מלבן 21"/>
          <p:cNvSpPr/>
          <p:nvPr/>
        </p:nvSpPr>
        <p:spPr>
          <a:xfrm>
            <a:off x="5364088" y="5301208"/>
            <a:ext cx="3523721" cy="338554"/>
          </a:xfrm>
          <a:prstGeom prst="rect">
            <a:avLst/>
          </a:prstGeom>
        </p:spPr>
        <p:txBody>
          <a:bodyPr wrap="none">
            <a:spAutoFit/>
          </a:bodyPr>
          <a:lstStyle/>
          <a:p>
            <a:r>
              <a:rPr lang="he-IL" sz="1600" dirty="0" smtClean="0"/>
              <a:t>חברי "קיבוץ </a:t>
            </a:r>
            <a:r>
              <a:rPr lang="he-IL" sz="1600" dirty="0" err="1" smtClean="0"/>
              <a:t>בוכנוולד</a:t>
            </a:r>
            <a:r>
              <a:rPr lang="he-IL" sz="1600" dirty="0" smtClean="0"/>
              <a:t>" ("הקיבוץ המאוחד")</a:t>
            </a:r>
            <a:endParaRPr lang="he-IL" sz="1600" dirty="0"/>
          </a:p>
        </p:txBody>
      </p:sp>
      <p:pic>
        <p:nvPicPr>
          <p:cNvPr id="23" name="תמונה 22" descr="נציגי התנועות החלוציות והציוניות1.jpg"/>
          <p:cNvPicPr>
            <a:picLocks noChangeAspect="1"/>
          </p:cNvPicPr>
          <p:nvPr/>
        </p:nvPicPr>
        <p:blipFill>
          <a:blip r:embed="rId3" cstate="print"/>
          <a:stretch>
            <a:fillRect/>
          </a:stretch>
        </p:blipFill>
        <p:spPr>
          <a:xfrm>
            <a:off x="323528" y="2564904"/>
            <a:ext cx="4608512" cy="3024336"/>
          </a:xfrm>
          <a:prstGeom prst="rect">
            <a:avLst/>
          </a:prstGeom>
        </p:spPr>
      </p:pic>
      <p:sp>
        <p:nvSpPr>
          <p:cNvPr id="24" name="מלבן 23"/>
          <p:cNvSpPr/>
          <p:nvPr/>
        </p:nvSpPr>
        <p:spPr>
          <a:xfrm>
            <a:off x="899592" y="5733256"/>
            <a:ext cx="3510136" cy="584775"/>
          </a:xfrm>
          <a:prstGeom prst="rect">
            <a:avLst/>
          </a:prstGeom>
        </p:spPr>
        <p:txBody>
          <a:bodyPr wrap="square">
            <a:spAutoFit/>
          </a:bodyPr>
          <a:lstStyle/>
          <a:p>
            <a:r>
              <a:rPr lang="he-IL" sz="1600" dirty="0" smtClean="0"/>
              <a:t>נציגי התנועות החלוציות והציוניות שפעלו </a:t>
            </a:r>
          </a:p>
          <a:p>
            <a:r>
              <a:rPr lang="he-IL" sz="1600" dirty="0" smtClean="0"/>
              <a:t>ב"מחנות החורף" של המעפילים בקפריסין</a:t>
            </a:r>
            <a:endParaRPr lang="he-IL" sz="1600" dirty="0"/>
          </a:p>
        </p:txBody>
      </p:sp>
      <p:sp>
        <p:nvSpPr>
          <p:cNvPr id="25" name="TextBox 24"/>
          <p:cNvSpPr txBox="1"/>
          <p:nvPr/>
        </p:nvSpPr>
        <p:spPr>
          <a:xfrm>
            <a:off x="323528" y="6309320"/>
            <a:ext cx="1692696" cy="276999"/>
          </a:xfrm>
          <a:prstGeom prst="rect">
            <a:avLst/>
          </a:prstGeom>
          <a:noFill/>
        </p:spPr>
        <p:txBody>
          <a:bodyPr wrap="square" rtlCol="1">
            <a:spAutoFit/>
          </a:bodyPr>
          <a:lstStyle/>
          <a:p>
            <a:r>
              <a:rPr lang="he-IL" sz="1200" dirty="0" smtClean="0"/>
              <a:t>ארכיון לוחמי הגטאות </a:t>
            </a:r>
            <a:endParaRPr lang="he-IL"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מלבן 1"/>
          <p:cNvSpPr/>
          <p:nvPr/>
        </p:nvSpPr>
        <p:spPr>
          <a:xfrm>
            <a:off x="5292080" y="2708920"/>
            <a:ext cx="3158236" cy="338554"/>
          </a:xfrm>
          <a:prstGeom prst="rect">
            <a:avLst/>
          </a:prstGeom>
        </p:spPr>
        <p:txBody>
          <a:bodyPr wrap="none">
            <a:spAutoFit/>
          </a:bodyPr>
          <a:lstStyle/>
          <a:p>
            <a:r>
              <a:rPr lang="he-IL" sz="1600" dirty="0" smtClean="0"/>
              <a:t>חברי תנועת "החלוץ הצעיר" מבולגריה</a:t>
            </a:r>
            <a:endParaRPr lang="he-IL" sz="1600" dirty="0"/>
          </a:p>
        </p:txBody>
      </p:sp>
      <p:pic>
        <p:nvPicPr>
          <p:cNvPr id="3" name="תמונה 2" descr="חברי תנועת החלוץ הצעיר מבולגריה1.jpg"/>
          <p:cNvPicPr>
            <a:picLocks noChangeAspect="1"/>
          </p:cNvPicPr>
          <p:nvPr/>
        </p:nvPicPr>
        <p:blipFill>
          <a:blip r:embed="rId3" cstate="print"/>
          <a:stretch>
            <a:fillRect/>
          </a:stretch>
        </p:blipFill>
        <p:spPr>
          <a:xfrm>
            <a:off x="4788864" y="188640"/>
            <a:ext cx="4165752" cy="2520280"/>
          </a:xfrm>
          <a:prstGeom prst="rect">
            <a:avLst/>
          </a:prstGeom>
        </p:spPr>
      </p:pic>
      <p:sp>
        <p:nvSpPr>
          <p:cNvPr id="4" name="TextBox 3"/>
          <p:cNvSpPr txBox="1"/>
          <p:nvPr/>
        </p:nvSpPr>
        <p:spPr>
          <a:xfrm>
            <a:off x="0" y="6381328"/>
            <a:ext cx="1656184" cy="276999"/>
          </a:xfrm>
          <a:prstGeom prst="rect">
            <a:avLst/>
          </a:prstGeom>
          <a:noFill/>
        </p:spPr>
        <p:txBody>
          <a:bodyPr wrap="square" rtlCol="1">
            <a:spAutoFit/>
          </a:bodyPr>
          <a:lstStyle/>
          <a:p>
            <a:r>
              <a:rPr lang="he-IL" sz="1200" dirty="0" smtClean="0"/>
              <a:t>ארכיון לוחמי הגטאות </a:t>
            </a:r>
            <a:endParaRPr lang="he-IL" sz="1200" dirty="0"/>
          </a:p>
        </p:txBody>
      </p:sp>
      <p:pic>
        <p:nvPicPr>
          <p:cNvPr id="6" name="תמונה 5" descr="הצופים 1.jpg"/>
          <p:cNvPicPr>
            <a:picLocks noChangeAspect="1"/>
          </p:cNvPicPr>
          <p:nvPr/>
        </p:nvPicPr>
        <p:blipFill>
          <a:blip r:embed="rId4" cstate="print"/>
          <a:stretch>
            <a:fillRect/>
          </a:stretch>
        </p:blipFill>
        <p:spPr>
          <a:xfrm>
            <a:off x="611560" y="188640"/>
            <a:ext cx="3526922" cy="2592288"/>
          </a:xfrm>
          <a:prstGeom prst="rect">
            <a:avLst/>
          </a:prstGeom>
        </p:spPr>
      </p:pic>
      <p:sp>
        <p:nvSpPr>
          <p:cNvPr id="7" name="מלבן 6"/>
          <p:cNvSpPr/>
          <p:nvPr/>
        </p:nvSpPr>
        <p:spPr>
          <a:xfrm>
            <a:off x="1115616" y="2780928"/>
            <a:ext cx="2627784" cy="584775"/>
          </a:xfrm>
          <a:prstGeom prst="rect">
            <a:avLst/>
          </a:prstGeom>
        </p:spPr>
        <p:txBody>
          <a:bodyPr wrap="square">
            <a:spAutoFit/>
          </a:bodyPr>
          <a:lstStyle/>
          <a:p>
            <a:r>
              <a:rPr lang="he-IL" sz="1600" dirty="0" smtClean="0"/>
              <a:t>חניכי תנועת הנוער "הצופים" </a:t>
            </a:r>
          </a:p>
          <a:p>
            <a:r>
              <a:rPr lang="he-IL" sz="1600" dirty="0" smtClean="0"/>
              <a:t>באחד מ"מחנות הקיץ"</a:t>
            </a:r>
            <a:endParaRPr lang="he-IL" sz="1600" dirty="0"/>
          </a:p>
        </p:txBody>
      </p:sp>
      <p:sp>
        <p:nvSpPr>
          <p:cNvPr id="8" name="TextBox 7"/>
          <p:cNvSpPr txBox="1"/>
          <p:nvPr/>
        </p:nvSpPr>
        <p:spPr>
          <a:xfrm>
            <a:off x="5796136" y="3140968"/>
            <a:ext cx="2232248" cy="276999"/>
          </a:xfrm>
          <a:prstGeom prst="rect">
            <a:avLst/>
          </a:prstGeom>
          <a:noFill/>
        </p:spPr>
        <p:txBody>
          <a:bodyPr wrap="square" rtlCol="1">
            <a:spAutoFit/>
          </a:bodyPr>
          <a:lstStyle/>
          <a:p>
            <a:r>
              <a:rPr lang="he-IL" sz="1200" dirty="0" smtClean="0"/>
              <a:t>ארכיון לוחמי הגטאות </a:t>
            </a:r>
            <a:endParaRPr lang="he-IL" sz="1200" dirty="0"/>
          </a:p>
        </p:txBody>
      </p:sp>
      <p:sp>
        <p:nvSpPr>
          <p:cNvPr id="10" name="מלבן 9"/>
          <p:cNvSpPr/>
          <p:nvPr/>
        </p:nvSpPr>
        <p:spPr>
          <a:xfrm>
            <a:off x="5148064" y="5877272"/>
            <a:ext cx="3779912" cy="584775"/>
          </a:xfrm>
          <a:prstGeom prst="rect">
            <a:avLst/>
          </a:prstGeom>
        </p:spPr>
        <p:txBody>
          <a:bodyPr wrap="square">
            <a:spAutoFit/>
          </a:bodyPr>
          <a:lstStyle/>
          <a:p>
            <a:r>
              <a:rPr lang="he-IL" sz="1600" dirty="0" smtClean="0"/>
              <a:t>חברי תנועת "מכבי הצעיר" מקבוצת "בנתיב", </a:t>
            </a:r>
          </a:p>
          <a:p>
            <a:r>
              <a:rPr lang="he-IL" sz="1600" dirty="0" smtClean="0"/>
              <a:t>במחנה מס' 68</a:t>
            </a:r>
            <a:endParaRPr lang="he-IL" sz="1600" dirty="0"/>
          </a:p>
        </p:txBody>
      </p:sp>
      <p:pic>
        <p:nvPicPr>
          <p:cNvPr id="11" name="תמונה 10" descr="חברי תנועת  'מכבי הצעיר' מקבוצת 'בנתיב', במחנה מס' 68.jpg"/>
          <p:cNvPicPr>
            <a:picLocks noChangeAspect="1"/>
          </p:cNvPicPr>
          <p:nvPr/>
        </p:nvPicPr>
        <p:blipFill>
          <a:blip r:embed="rId5" cstate="print"/>
          <a:stretch>
            <a:fillRect/>
          </a:stretch>
        </p:blipFill>
        <p:spPr>
          <a:xfrm>
            <a:off x="5292080" y="3501008"/>
            <a:ext cx="3590528" cy="2311402"/>
          </a:xfrm>
          <a:prstGeom prst="rect">
            <a:avLst/>
          </a:prstGeom>
        </p:spPr>
      </p:pic>
      <p:sp>
        <p:nvSpPr>
          <p:cNvPr id="12" name="TextBox 11"/>
          <p:cNvSpPr txBox="1"/>
          <p:nvPr/>
        </p:nvSpPr>
        <p:spPr>
          <a:xfrm>
            <a:off x="2123728" y="3356992"/>
            <a:ext cx="1512168" cy="276999"/>
          </a:xfrm>
          <a:prstGeom prst="rect">
            <a:avLst/>
          </a:prstGeom>
          <a:noFill/>
        </p:spPr>
        <p:txBody>
          <a:bodyPr wrap="square" rtlCol="1">
            <a:spAutoFit/>
          </a:bodyPr>
          <a:lstStyle/>
          <a:p>
            <a:r>
              <a:rPr lang="he-IL" sz="1200" dirty="0" smtClean="0"/>
              <a:t>ארכיון לוחמי הגטאות </a:t>
            </a:r>
            <a:endParaRPr lang="he-IL" sz="1200" dirty="0"/>
          </a:p>
        </p:txBody>
      </p:sp>
      <p:pic>
        <p:nvPicPr>
          <p:cNvPr id="13" name="תמונה 12" descr="מפקד של חברי  'הקבוצה התוניסאית' של תנועת בית'ר במחנה מס ' 66.jpg"/>
          <p:cNvPicPr>
            <a:picLocks noChangeAspect="1"/>
          </p:cNvPicPr>
          <p:nvPr/>
        </p:nvPicPr>
        <p:blipFill>
          <a:blip r:embed="rId6" cstate="print"/>
          <a:stretch>
            <a:fillRect/>
          </a:stretch>
        </p:blipFill>
        <p:spPr>
          <a:xfrm>
            <a:off x="467544" y="3573016"/>
            <a:ext cx="3950568" cy="2424661"/>
          </a:xfrm>
          <a:prstGeom prst="rect">
            <a:avLst/>
          </a:prstGeom>
        </p:spPr>
      </p:pic>
      <p:sp>
        <p:nvSpPr>
          <p:cNvPr id="14" name="מלבן 13"/>
          <p:cNvSpPr/>
          <p:nvPr/>
        </p:nvSpPr>
        <p:spPr>
          <a:xfrm>
            <a:off x="1043608" y="6093296"/>
            <a:ext cx="3316932" cy="584775"/>
          </a:xfrm>
          <a:prstGeom prst="rect">
            <a:avLst/>
          </a:prstGeom>
        </p:spPr>
        <p:txBody>
          <a:bodyPr wrap="square">
            <a:spAutoFit/>
          </a:bodyPr>
          <a:lstStyle/>
          <a:p>
            <a:r>
              <a:rPr lang="he-IL" sz="1600" dirty="0" smtClean="0"/>
              <a:t>מפקד של חברי "הקבוצה התוניסאית" </a:t>
            </a:r>
          </a:p>
          <a:p>
            <a:r>
              <a:rPr lang="he-IL" sz="1600" dirty="0" smtClean="0"/>
              <a:t>של תנועת בית"ר במחנה מס ' 66</a:t>
            </a:r>
            <a:endParaRPr lang="he-IL" sz="1600" dirty="0"/>
          </a:p>
        </p:txBody>
      </p:sp>
      <p:sp>
        <p:nvSpPr>
          <p:cNvPr id="15" name="TextBox 14"/>
          <p:cNvSpPr txBox="1"/>
          <p:nvPr/>
        </p:nvSpPr>
        <p:spPr>
          <a:xfrm>
            <a:off x="6156176" y="6453336"/>
            <a:ext cx="1656184" cy="276999"/>
          </a:xfrm>
          <a:prstGeom prst="rect">
            <a:avLst/>
          </a:prstGeom>
          <a:noFill/>
        </p:spPr>
        <p:txBody>
          <a:bodyPr wrap="square" rtlCol="1">
            <a:spAutoFit/>
          </a:bodyPr>
          <a:lstStyle/>
          <a:p>
            <a:r>
              <a:rPr lang="he-IL" sz="1200" dirty="0" smtClean="0"/>
              <a:t>ארכיון לוחמי הגטאות </a:t>
            </a:r>
            <a:endParaRPr lang="he-IL" sz="1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מלבן 1"/>
          <p:cNvSpPr/>
          <p:nvPr/>
        </p:nvSpPr>
        <p:spPr>
          <a:xfrm>
            <a:off x="7596336" y="260648"/>
            <a:ext cx="1296144" cy="338554"/>
          </a:xfrm>
          <a:prstGeom prst="rect">
            <a:avLst/>
          </a:prstGeom>
        </p:spPr>
        <p:txBody>
          <a:bodyPr wrap="square">
            <a:spAutoFit/>
          </a:bodyPr>
          <a:lstStyle/>
          <a:p>
            <a:r>
              <a:rPr lang="he-IL" sz="1600" b="1" u="sng" dirty="0" smtClean="0"/>
              <a:t>מנחם אורן </a:t>
            </a:r>
            <a:endParaRPr lang="he-IL" sz="1600" b="1" u="sng" dirty="0"/>
          </a:p>
        </p:txBody>
      </p:sp>
      <p:pic>
        <p:nvPicPr>
          <p:cNvPr id="3" name="תמונה 2" descr="מנחם אורן נואם במחנה המגורשים בקפריסין, אחד במאי 1947 1.jpg"/>
          <p:cNvPicPr>
            <a:picLocks noChangeAspect="1"/>
          </p:cNvPicPr>
          <p:nvPr/>
        </p:nvPicPr>
        <p:blipFill>
          <a:blip r:embed="rId3" cstate="print"/>
          <a:stretch>
            <a:fillRect/>
          </a:stretch>
        </p:blipFill>
        <p:spPr>
          <a:xfrm>
            <a:off x="395536" y="2348880"/>
            <a:ext cx="5525329" cy="3833197"/>
          </a:xfrm>
          <a:prstGeom prst="rect">
            <a:avLst/>
          </a:prstGeom>
        </p:spPr>
      </p:pic>
      <p:sp>
        <p:nvSpPr>
          <p:cNvPr id="4" name="מלבן 3"/>
          <p:cNvSpPr/>
          <p:nvPr/>
        </p:nvSpPr>
        <p:spPr>
          <a:xfrm>
            <a:off x="251520" y="6165304"/>
            <a:ext cx="5184576" cy="338554"/>
          </a:xfrm>
          <a:prstGeom prst="rect">
            <a:avLst/>
          </a:prstGeom>
        </p:spPr>
        <p:txBody>
          <a:bodyPr wrap="square">
            <a:spAutoFit/>
          </a:bodyPr>
          <a:lstStyle/>
          <a:p>
            <a:r>
              <a:rPr lang="he-IL" sz="1600" dirty="0" smtClean="0"/>
              <a:t>מנחם אורן נואם במחנה המגורשים בקפריסין, אחד במאי 1947 </a:t>
            </a:r>
            <a:endParaRPr lang="he-IL" sz="1600" dirty="0"/>
          </a:p>
        </p:txBody>
      </p:sp>
      <p:pic>
        <p:nvPicPr>
          <p:cNvPr id="5" name="תמונה 4" descr="Menachem_Oren.jpg"/>
          <p:cNvPicPr>
            <a:picLocks noChangeAspect="1"/>
          </p:cNvPicPr>
          <p:nvPr/>
        </p:nvPicPr>
        <p:blipFill>
          <a:blip r:embed="rId4" cstate="print"/>
          <a:stretch>
            <a:fillRect/>
          </a:stretch>
        </p:blipFill>
        <p:spPr>
          <a:xfrm>
            <a:off x="6732240" y="836711"/>
            <a:ext cx="2244832" cy="3877437"/>
          </a:xfrm>
          <a:prstGeom prst="rect">
            <a:avLst/>
          </a:prstGeom>
        </p:spPr>
      </p:pic>
      <p:sp>
        <p:nvSpPr>
          <p:cNvPr id="6" name="TextBox 5"/>
          <p:cNvSpPr txBox="1"/>
          <p:nvPr/>
        </p:nvSpPr>
        <p:spPr>
          <a:xfrm>
            <a:off x="251520" y="548680"/>
            <a:ext cx="5760640" cy="1538883"/>
          </a:xfrm>
          <a:prstGeom prst="rect">
            <a:avLst/>
          </a:prstGeom>
          <a:noFill/>
        </p:spPr>
        <p:txBody>
          <a:bodyPr wrap="square" rtlCol="1">
            <a:spAutoFit/>
          </a:bodyPr>
          <a:lstStyle/>
          <a:p>
            <a:r>
              <a:rPr lang="he-IL" sz="1600" b="1" dirty="0" smtClean="0"/>
              <a:t>ד"ר מנחם אורן</a:t>
            </a:r>
            <a:r>
              <a:rPr lang="he-IL" sz="1400" dirty="0" smtClean="0"/>
              <a:t> (כ"ט בטבת תרס"ט, 9 בינואר 1909, </a:t>
            </a:r>
            <a:r>
              <a:rPr lang="he-IL" sz="1400" dirty="0" err="1" smtClean="0"/>
              <a:t>סאנוק</a:t>
            </a:r>
            <a:r>
              <a:rPr lang="he-IL" sz="1400" dirty="0" smtClean="0"/>
              <a:t> בגליציה – ג' באדר תשמ"ה, 24 בפברואר 1985, בית השיטה) היה חלוץ ציוני וסוציאליסט, מחנך, </a:t>
            </a:r>
            <a:r>
              <a:rPr lang="he-IL" sz="1600" dirty="0" smtClean="0"/>
              <a:t>מדריך במחנות המעפילים בקפריסין   </a:t>
            </a:r>
          </a:p>
          <a:p>
            <a:r>
              <a:rPr lang="he-IL" sz="1600" dirty="0" smtClean="0"/>
              <a:t>בשנת 1947 יצא מנחם אורן בשליחות תנועת "הקיבוץ המאוחד" וארגון "ההגנה" להדריך קבוצות נוער במחנות המעפילים היהודים שגורשו מהארץ לקפריסין.    </a:t>
            </a:r>
            <a:endParaRPr lang="he-IL" sz="1600" dirty="0"/>
          </a:p>
        </p:txBody>
      </p:sp>
      <p:pic>
        <p:nvPicPr>
          <p:cNvPr id="7" name="תמונה 6" descr="Menahem_Oren_in_Hungary.jpg"/>
          <p:cNvPicPr>
            <a:picLocks noChangeAspect="1"/>
          </p:cNvPicPr>
          <p:nvPr/>
        </p:nvPicPr>
        <p:blipFill>
          <a:blip r:embed="rId5" cstate="print"/>
          <a:stretch>
            <a:fillRect/>
          </a:stretch>
        </p:blipFill>
        <p:spPr>
          <a:xfrm>
            <a:off x="7452320" y="4941168"/>
            <a:ext cx="1380736" cy="1863993"/>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תמונה 4" descr="Clipboard01.jpg"/>
          <p:cNvPicPr>
            <a:picLocks noChangeAspect="1"/>
          </p:cNvPicPr>
          <p:nvPr/>
        </p:nvPicPr>
        <p:blipFill>
          <a:blip r:embed="rId3" cstate="print"/>
          <a:stretch>
            <a:fillRect/>
          </a:stretch>
        </p:blipFill>
        <p:spPr>
          <a:xfrm>
            <a:off x="251520" y="0"/>
            <a:ext cx="8653980" cy="6847698"/>
          </a:xfrm>
          <a:prstGeom prst="rect">
            <a:avLst/>
          </a:prstGeom>
        </p:spPr>
      </p:pic>
      <p:sp>
        <p:nvSpPr>
          <p:cNvPr id="2" name="TextBox 1"/>
          <p:cNvSpPr txBox="1"/>
          <p:nvPr/>
        </p:nvSpPr>
        <p:spPr>
          <a:xfrm>
            <a:off x="4572000" y="188640"/>
            <a:ext cx="3384376" cy="6155531"/>
          </a:xfrm>
          <a:prstGeom prst="rect">
            <a:avLst/>
          </a:prstGeom>
          <a:noFill/>
        </p:spPr>
        <p:txBody>
          <a:bodyPr wrap="square" rtlCol="1">
            <a:spAutoFit/>
          </a:bodyPr>
          <a:lstStyle/>
          <a:p>
            <a:r>
              <a:rPr lang="he-IL" sz="1600" b="1" u="sng" dirty="0" smtClean="0">
                <a:solidFill>
                  <a:srgbClr val="00B050"/>
                </a:solidFill>
              </a:rPr>
              <a:t>קומזיץ בקפריסין</a:t>
            </a:r>
          </a:p>
          <a:p>
            <a:r>
              <a:rPr lang="he-IL" sz="1600" b="1" dirty="0" smtClean="0">
                <a:solidFill>
                  <a:srgbClr val="00B050"/>
                </a:solidFill>
              </a:rPr>
              <a:t>מילים: נתן אלתרמן</a:t>
            </a:r>
            <a:r>
              <a:rPr lang="he-IL" sz="1200" dirty="0" smtClean="0">
                <a:solidFill>
                  <a:srgbClr val="00B050"/>
                </a:solidFill>
              </a:rPr>
              <a:t/>
            </a:r>
            <a:br>
              <a:rPr lang="he-IL" sz="1200" dirty="0" smtClean="0">
                <a:solidFill>
                  <a:srgbClr val="00B050"/>
                </a:solidFill>
              </a:rPr>
            </a:br>
            <a:r>
              <a:rPr lang="he-IL" sz="1200" dirty="0" smtClean="0">
                <a:solidFill>
                  <a:srgbClr val="00B050"/>
                </a:solidFill>
              </a:rPr>
              <a:t/>
            </a:r>
            <a:br>
              <a:rPr lang="he-IL" sz="1200" dirty="0" smtClean="0">
                <a:solidFill>
                  <a:srgbClr val="00B050"/>
                </a:solidFill>
              </a:rPr>
            </a:br>
            <a:r>
              <a:rPr lang="he-IL" sz="1400" dirty="0" smtClean="0">
                <a:solidFill>
                  <a:srgbClr val="00B050"/>
                </a:solidFill>
              </a:rPr>
              <a:t>אה </a:t>
            </a:r>
            <a:r>
              <a:rPr lang="he-IL" sz="1400" dirty="0" err="1" smtClean="0">
                <a:solidFill>
                  <a:srgbClr val="00B050"/>
                </a:solidFill>
              </a:rPr>
              <a:t>אה</a:t>
            </a:r>
            <a:r>
              <a:rPr lang="he-IL" sz="1400" dirty="0" smtClean="0">
                <a:solidFill>
                  <a:srgbClr val="00B050"/>
                </a:solidFill>
              </a:rPr>
              <a:t> </a:t>
            </a:r>
            <a:r>
              <a:rPr lang="he-IL" sz="1400" dirty="0" err="1" smtClean="0">
                <a:solidFill>
                  <a:srgbClr val="00B050"/>
                </a:solidFill>
              </a:rPr>
              <a:t>אה</a:t>
            </a:r>
            <a:r>
              <a:rPr lang="he-IL" sz="1400" dirty="0" smtClean="0">
                <a:solidFill>
                  <a:srgbClr val="00B050"/>
                </a:solidFill>
              </a:rPr>
              <a:t>.. </a:t>
            </a:r>
            <a:br>
              <a:rPr lang="he-IL" sz="1400" dirty="0" smtClean="0">
                <a:solidFill>
                  <a:srgbClr val="00B050"/>
                </a:solidFill>
              </a:rPr>
            </a:br>
            <a:r>
              <a:rPr lang="he-IL" sz="1400" dirty="0" smtClean="0">
                <a:solidFill>
                  <a:srgbClr val="00B050"/>
                </a:solidFill>
              </a:rPr>
              <a:t/>
            </a:r>
            <a:br>
              <a:rPr lang="he-IL" sz="1400" dirty="0" smtClean="0">
                <a:solidFill>
                  <a:srgbClr val="00B050"/>
                </a:solidFill>
              </a:rPr>
            </a:br>
            <a:r>
              <a:rPr lang="he-IL" sz="1400" dirty="0" smtClean="0">
                <a:solidFill>
                  <a:srgbClr val="00B050"/>
                </a:solidFill>
              </a:rPr>
              <a:t>אז נשאו השלושה </a:t>
            </a:r>
            <a:br>
              <a:rPr lang="he-IL" sz="1400" dirty="0" smtClean="0">
                <a:solidFill>
                  <a:srgbClr val="00B050"/>
                </a:solidFill>
              </a:rPr>
            </a:br>
            <a:r>
              <a:rPr lang="he-IL" sz="1400" dirty="0" smtClean="0">
                <a:solidFill>
                  <a:srgbClr val="00B050"/>
                </a:solidFill>
              </a:rPr>
              <a:t>ראשיהם זה מול זה </a:t>
            </a:r>
            <a:br>
              <a:rPr lang="he-IL" sz="1400" dirty="0" smtClean="0">
                <a:solidFill>
                  <a:srgbClr val="00B050"/>
                </a:solidFill>
              </a:rPr>
            </a:br>
            <a:r>
              <a:rPr lang="he-IL" sz="1400" dirty="0" smtClean="0">
                <a:solidFill>
                  <a:srgbClr val="00B050"/>
                </a:solidFill>
              </a:rPr>
              <a:t>וקרצו זה אל זה לבלי נוע </a:t>
            </a:r>
            <a:br>
              <a:rPr lang="he-IL" sz="1400" dirty="0" smtClean="0">
                <a:solidFill>
                  <a:srgbClr val="00B050"/>
                </a:solidFill>
              </a:rPr>
            </a:br>
            <a:r>
              <a:rPr lang="he-IL" sz="1400" dirty="0" smtClean="0">
                <a:solidFill>
                  <a:srgbClr val="00B050"/>
                </a:solidFill>
              </a:rPr>
              <a:t>והצחוק </a:t>
            </a:r>
            <a:br>
              <a:rPr lang="he-IL" sz="1400" dirty="0" smtClean="0">
                <a:solidFill>
                  <a:srgbClr val="00B050"/>
                </a:solidFill>
              </a:rPr>
            </a:br>
            <a:r>
              <a:rPr lang="he-IL" sz="1400" dirty="0" smtClean="0">
                <a:solidFill>
                  <a:srgbClr val="00B050"/>
                </a:solidFill>
              </a:rPr>
              <a:t>הצחוק התפרץ מחזה </a:t>
            </a:r>
            <a:br>
              <a:rPr lang="he-IL" sz="1400" dirty="0" smtClean="0">
                <a:solidFill>
                  <a:srgbClr val="00B050"/>
                </a:solidFill>
              </a:rPr>
            </a:br>
            <a:r>
              <a:rPr lang="he-IL" sz="1400" dirty="0" smtClean="0">
                <a:solidFill>
                  <a:srgbClr val="00B050"/>
                </a:solidFill>
              </a:rPr>
              <a:t>בלי חקור ובלי דעת מדוע </a:t>
            </a:r>
            <a:br>
              <a:rPr lang="he-IL" sz="1400" dirty="0" smtClean="0">
                <a:solidFill>
                  <a:srgbClr val="00B050"/>
                </a:solidFill>
              </a:rPr>
            </a:br>
            <a:r>
              <a:rPr lang="he-IL" sz="1400" dirty="0" smtClean="0">
                <a:solidFill>
                  <a:srgbClr val="00B050"/>
                </a:solidFill>
              </a:rPr>
              <a:t/>
            </a:r>
            <a:br>
              <a:rPr lang="he-IL" sz="1400" dirty="0" smtClean="0">
                <a:solidFill>
                  <a:srgbClr val="00B050"/>
                </a:solidFill>
              </a:rPr>
            </a:br>
            <a:r>
              <a:rPr lang="he-IL" sz="1400" dirty="0" smtClean="0">
                <a:solidFill>
                  <a:srgbClr val="00B050"/>
                </a:solidFill>
              </a:rPr>
              <a:t>אה </a:t>
            </a:r>
            <a:r>
              <a:rPr lang="he-IL" sz="1400" dirty="0" err="1" smtClean="0">
                <a:solidFill>
                  <a:srgbClr val="00B050"/>
                </a:solidFill>
              </a:rPr>
              <a:t>אה</a:t>
            </a:r>
            <a:r>
              <a:rPr lang="he-IL" sz="1400" dirty="0" smtClean="0">
                <a:solidFill>
                  <a:srgbClr val="00B050"/>
                </a:solidFill>
              </a:rPr>
              <a:t> </a:t>
            </a:r>
            <a:r>
              <a:rPr lang="he-IL" sz="1400" dirty="0" err="1" smtClean="0">
                <a:solidFill>
                  <a:srgbClr val="00B050"/>
                </a:solidFill>
              </a:rPr>
              <a:t>אה</a:t>
            </a:r>
            <a:r>
              <a:rPr lang="he-IL" sz="1400" dirty="0" smtClean="0">
                <a:solidFill>
                  <a:srgbClr val="00B050"/>
                </a:solidFill>
              </a:rPr>
              <a:t>.. </a:t>
            </a:r>
            <a:br>
              <a:rPr lang="he-IL" sz="1400" dirty="0" smtClean="0">
                <a:solidFill>
                  <a:srgbClr val="00B050"/>
                </a:solidFill>
              </a:rPr>
            </a:br>
            <a:r>
              <a:rPr lang="he-IL" sz="1400" dirty="0" smtClean="0">
                <a:solidFill>
                  <a:srgbClr val="00B050"/>
                </a:solidFill>
              </a:rPr>
              <a:t/>
            </a:r>
            <a:br>
              <a:rPr lang="he-IL" sz="1400" dirty="0" smtClean="0">
                <a:solidFill>
                  <a:srgbClr val="00B050"/>
                </a:solidFill>
              </a:rPr>
            </a:br>
            <a:r>
              <a:rPr lang="he-IL" sz="1400" dirty="0" smtClean="0">
                <a:solidFill>
                  <a:srgbClr val="00B050"/>
                </a:solidFill>
              </a:rPr>
              <a:t>הוא גאה ושטף על היתר ואיסור </a:t>
            </a:r>
            <a:br>
              <a:rPr lang="he-IL" sz="1400" dirty="0" smtClean="0">
                <a:solidFill>
                  <a:srgbClr val="00B050"/>
                </a:solidFill>
              </a:rPr>
            </a:br>
            <a:r>
              <a:rPr lang="he-IL" sz="1400" dirty="0" smtClean="0">
                <a:solidFill>
                  <a:srgbClr val="00B050"/>
                </a:solidFill>
              </a:rPr>
              <a:t>על סיגים של נייר ושל פלד </a:t>
            </a:r>
            <a:br>
              <a:rPr lang="he-IL" sz="1400" dirty="0" smtClean="0">
                <a:solidFill>
                  <a:srgbClr val="00B050"/>
                </a:solidFill>
              </a:rPr>
            </a:br>
            <a:r>
              <a:rPr lang="he-IL" sz="1400" dirty="0" smtClean="0">
                <a:solidFill>
                  <a:srgbClr val="00B050"/>
                </a:solidFill>
              </a:rPr>
              <a:t>על חוקי ממלכות הבאים על אבסורד </a:t>
            </a:r>
            <a:br>
              <a:rPr lang="he-IL" sz="1400" dirty="0" smtClean="0">
                <a:solidFill>
                  <a:srgbClr val="00B050"/>
                </a:solidFill>
              </a:rPr>
            </a:br>
            <a:r>
              <a:rPr lang="he-IL" sz="1400" dirty="0" smtClean="0">
                <a:solidFill>
                  <a:srgbClr val="00B050"/>
                </a:solidFill>
              </a:rPr>
              <a:t>על הדר הכסיות המושלמת.. </a:t>
            </a:r>
            <a:br>
              <a:rPr lang="he-IL" sz="1400" dirty="0" smtClean="0">
                <a:solidFill>
                  <a:srgbClr val="00B050"/>
                </a:solidFill>
              </a:rPr>
            </a:br>
            <a:r>
              <a:rPr lang="he-IL" sz="1400" dirty="0" smtClean="0">
                <a:solidFill>
                  <a:srgbClr val="00B050"/>
                </a:solidFill>
              </a:rPr>
              <a:t/>
            </a:r>
            <a:br>
              <a:rPr lang="he-IL" sz="1400" dirty="0" smtClean="0">
                <a:solidFill>
                  <a:srgbClr val="00B050"/>
                </a:solidFill>
              </a:rPr>
            </a:br>
            <a:r>
              <a:rPr lang="he-IL" sz="1400" dirty="0" smtClean="0">
                <a:solidFill>
                  <a:srgbClr val="00B050"/>
                </a:solidFill>
              </a:rPr>
              <a:t>אה </a:t>
            </a:r>
            <a:r>
              <a:rPr lang="he-IL" sz="1400" dirty="0" err="1" smtClean="0">
                <a:solidFill>
                  <a:srgbClr val="00B050"/>
                </a:solidFill>
              </a:rPr>
              <a:t>אה</a:t>
            </a:r>
            <a:r>
              <a:rPr lang="he-IL" sz="1400" dirty="0" smtClean="0">
                <a:solidFill>
                  <a:srgbClr val="00B050"/>
                </a:solidFill>
              </a:rPr>
              <a:t> </a:t>
            </a:r>
            <a:r>
              <a:rPr lang="he-IL" sz="1400" dirty="0" err="1" smtClean="0">
                <a:solidFill>
                  <a:srgbClr val="00B050"/>
                </a:solidFill>
              </a:rPr>
              <a:t>אה</a:t>
            </a:r>
            <a:r>
              <a:rPr lang="he-IL" sz="1400" dirty="0" smtClean="0">
                <a:solidFill>
                  <a:srgbClr val="00B050"/>
                </a:solidFill>
              </a:rPr>
              <a:t>.. </a:t>
            </a:r>
          </a:p>
          <a:p>
            <a:r>
              <a:rPr lang="he-IL" sz="1400" dirty="0" smtClean="0">
                <a:solidFill>
                  <a:srgbClr val="00B050"/>
                </a:solidFill>
              </a:rPr>
              <a:t> </a:t>
            </a:r>
          </a:p>
          <a:p>
            <a:r>
              <a:rPr lang="he-IL" sz="1400" dirty="0" smtClean="0">
                <a:solidFill>
                  <a:srgbClr val="00B050"/>
                </a:solidFill>
              </a:rPr>
              <a:t>וצחק לעצמו עוזי ג'ינג'י בלי חוס </a:t>
            </a:r>
            <a:br>
              <a:rPr lang="he-IL" sz="1400" dirty="0" smtClean="0">
                <a:solidFill>
                  <a:srgbClr val="00B050"/>
                </a:solidFill>
              </a:rPr>
            </a:br>
            <a:r>
              <a:rPr lang="he-IL" sz="1400" dirty="0" smtClean="0">
                <a:solidFill>
                  <a:srgbClr val="00B050"/>
                </a:solidFill>
              </a:rPr>
              <a:t>על שבתו </a:t>
            </a:r>
            <a:r>
              <a:rPr lang="he-IL" sz="1400" dirty="0" smtClean="0">
                <a:solidFill>
                  <a:srgbClr val="FF0000"/>
                </a:solidFill>
              </a:rPr>
              <a:t>במדינת </a:t>
            </a:r>
            <a:r>
              <a:rPr lang="he-IL" sz="1400" dirty="0" err="1" smtClean="0">
                <a:solidFill>
                  <a:srgbClr val="FF0000"/>
                </a:solidFill>
              </a:rPr>
              <a:t>פמגוסטה</a:t>
            </a:r>
            <a:r>
              <a:rPr lang="he-IL" sz="1400" dirty="0" smtClean="0">
                <a:solidFill>
                  <a:srgbClr val="00B050"/>
                </a:solidFill>
              </a:rPr>
              <a:t> </a:t>
            </a:r>
            <a:br>
              <a:rPr lang="he-IL" sz="1400" dirty="0" smtClean="0">
                <a:solidFill>
                  <a:srgbClr val="00B050"/>
                </a:solidFill>
              </a:rPr>
            </a:br>
            <a:r>
              <a:rPr lang="he-IL" sz="1400" dirty="0" smtClean="0">
                <a:solidFill>
                  <a:srgbClr val="00B050"/>
                </a:solidFill>
              </a:rPr>
              <a:t>עם השני </a:t>
            </a:r>
            <a:r>
              <a:rPr lang="he-IL" sz="1400" dirty="0" err="1" smtClean="0">
                <a:solidFill>
                  <a:srgbClr val="00B050"/>
                </a:solidFill>
              </a:rPr>
              <a:t>דיספליסד</a:t>
            </a:r>
            <a:r>
              <a:rPr lang="he-IL" sz="1400" dirty="0" smtClean="0">
                <a:solidFill>
                  <a:srgbClr val="00B050"/>
                </a:solidFill>
              </a:rPr>
              <a:t> </a:t>
            </a:r>
            <a:r>
              <a:rPr lang="he-IL" sz="1400" dirty="0" err="1" smtClean="0">
                <a:solidFill>
                  <a:srgbClr val="00B050"/>
                </a:solidFill>
              </a:rPr>
              <a:t>פרסנס</a:t>
            </a:r>
            <a:r>
              <a:rPr lang="he-IL" sz="1400" dirty="0" smtClean="0">
                <a:solidFill>
                  <a:srgbClr val="00B050"/>
                </a:solidFill>
              </a:rPr>
              <a:t> עם דני ג'מוס </a:t>
            </a:r>
            <a:br>
              <a:rPr lang="he-IL" sz="1400" dirty="0" smtClean="0">
                <a:solidFill>
                  <a:srgbClr val="00B050"/>
                </a:solidFill>
              </a:rPr>
            </a:br>
            <a:r>
              <a:rPr lang="he-IL" sz="1400" dirty="0" err="1" smtClean="0">
                <a:solidFill>
                  <a:srgbClr val="00B050"/>
                </a:solidFill>
              </a:rPr>
              <a:t>ואפרימקה</a:t>
            </a:r>
            <a:r>
              <a:rPr lang="he-IL" sz="1400" dirty="0" smtClean="0">
                <a:solidFill>
                  <a:srgbClr val="00B050"/>
                </a:solidFill>
              </a:rPr>
              <a:t> כרובי (</a:t>
            </a:r>
            <a:r>
              <a:rPr lang="he-IL" sz="1400" dirty="0" err="1" smtClean="0">
                <a:solidFill>
                  <a:srgbClr val="00B050"/>
                </a:solidFill>
              </a:rPr>
              <a:t>קפוסטה</a:t>
            </a:r>
            <a:r>
              <a:rPr lang="he-IL" sz="1400" dirty="0" smtClean="0">
                <a:solidFill>
                  <a:srgbClr val="00B050"/>
                </a:solidFill>
              </a:rPr>
              <a:t>) </a:t>
            </a:r>
            <a:br>
              <a:rPr lang="he-IL" sz="1400" dirty="0" smtClean="0">
                <a:solidFill>
                  <a:srgbClr val="00B050"/>
                </a:solidFill>
              </a:rPr>
            </a:br>
            <a:r>
              <a:rPr lang="he-IL" sz="1400" dirty="0" smtClean="0"/>
              <a:t/>
            </a:r>
            <a:br>
              <a:rPr lang="he-IL" sz="1400" dirty="0" smtClean="0"/>
            </a:br>
            <a:r>
              <a:rPr lang="he-IL" sz="1400" dirty="0" smtClean="0">
                <a:solidFill>
                  <a:srgbClr val="00B050"/>
                </a:solidFill>
              </a:rPr>
              <a:t>אה </a:t>
            </a:r>
            <a:r>
              <a:rPr lang="he-IL" sz="1400" dirty="0" err="1" smtClean="0">
                <a:solidFill>
                  <a:srgbClr val="00B050"/>
                </a:solidFill>
              </a:rPr>
              <a:t>אה</a:t>
            </a:r>
            <a:r>
              <a:rPr lang="he-IL" sz="1400" dirty="0" smtClean="0">
                <a:solidFill>
                  <a:srgbClr val="00B050"/>
                </a:solidFill>
              </a:rPr>
              <a:t> </a:t>
            </a:r>
            <a:r>
              <a:rPr lang="he-IL" sz="1400" dirty="0" err="1" smtClean="0">
                <a:solidFill>
                  <a:srgbClr val="00B050"/>
                </a:solidFill>
              </a:rPr>
              <a:t>אה</a:t>
            </a:r>
            <a:r>
              <a:rPr lang="he-IL" sz="1400" dirty="0" smtClean="0">
                <a:solidFill>
                  <a:srgbClr val="00B050"/>
                </a:solidFill>
              </a:rPr>
              <a:t>.. </a:t>
            </a:r>
            <a:endParaRPr lang="he-IL" sz="1400" dirty="0">
              <a:solidFill>
                <a:srgbClr val="00B050"/>
              </a:solidFill>
            </a:endParaRPr>
          </a:p>
        </p:txBody>
      </p:sp>
      <p:sp>
        <p:nvSpPr>
          <p:cNvPr id="4" name="TextBox 3"/>
          <p:cNvSpPr txBox="1"/>
          <p:nvPr/>
        </p:nvSpPr>
        <p:spPr>
          <a:xfrm>
            <a:off x="971600" y="0"/>
            <a:ext cx="3024336" cy="6771084"/>
          </a:xfrm>
          <a:prstGeom prst="rect">
            <a:avLst/>
          </a:prstGeom>
          <a:noFill/>
        </p:spPr>
        <p:txBody>
          <a:bodyPr wrap="square" rtlCol="1">
            <a:spAutoFit/>
          </a:bodyPr>
          <a:lstStyle/>
          <a:p>
            <a:r>
              <a:rPr lang="he-IL" sz="1400" dirty="0" smtClean="0">
                <a:solidFill>
                  <a:srgbClr val="00B050"/>
                </a:solidFill>
              </a:rPr>
              <a:t>וסביב שלוש מאות חמישים בחורים </a:t>
            </a:r>
            <a:br>
              <a:rPr lang="he-IL" sz="1400" dirty="0" smtClean="0">
                <a:solidFill>
                  <a:srgbClr val="00B050"/>
                </a:solidFill>
              </a:rPr>
            </a:br>
            <a:r>
              <a:rPr lang="he-IL" sz="1400" dirty="0" smtClean="0">
                <a:solidFill>
                  <a:srgbClr val="00B050"/>
                </a:solidFill>
              </a:rPr>
              <a:t>את הצחוק גילגלו נשאו הרה! </a:t>
            </a:r>
            <a:br>
              <a:rPr lang="he-IL" sz="1400" dirty="0" smtClean="0">
                <a:solidFill>
                  <a:srgbClr val="00B050"/>
                </a:solidFill>
              </a:rPr>
            </a:br>
            <a:r>
              <a:rPr lang="he-IL" sz="1400" dirty="0" smtClean="0">
                <a:solidFill>
                  <a:srgbClr val="00B050"/>
                </a:solidFill>
              </a:rPr>
              <a:t>צחקו בני באר טוביה וגת ונירים! </a:t>
            </a:r>
            <a:br>
              <a:rPr lang="he-IL" sz="1400" dirty="0" smtClean="0">
                <a:solidFill>
                  <a:srgbClr val="00B050"/>
                </a:solidFill>
              </a:rPr>
            </a:br>
            <a:r>
              <a:rPr lang="he-IL" sz="1400" dirty="0" smtClean="0">
                <a:solidFill>
                  <a:srgbClr val="00B050"/>
                </a:solidFill>
              </a:rPr>
              <a:t>צחקו בני גן יבנה וגדרה! </a:t>
            </a:r>
            <a:br>
              <a:rPr lang="he-IL" sz="1400" dirty="0" smtClean="0">
                <a:solidFill>
                  <a:srgbClr val="00B050"/>
                </a:solidFill>
              </a:rPr>
            </a:br>
            <a:r>
              <a:rPr lang="he-IL" sz="1400" dirty="0" smtClean="0">
                <a:solidFill>
                  <a:srgbClr val="00B050"/>
                </a:solidFill>
              </a:rPr>
              <a:t/>
            </a:r>
            <a:br>
              <a:rPr lang="he-IL" sz="1400" dirty="0" smtClean="0">
                <a:solidFill>
                  <a:srgbClr val="00B050"/>
                </a:solidFill>
              </a:rPr>
            </a:br>
            <a:r>
              <a:rPr lang="he-IL" sz="1400" dirty="0" smtClean="0">
                <a:solidFill>
                  <a:srgbClr val="00B050"/>
                </a:solidFill>
              </a:rPr>
              <a:t>אה </a:t>
            </a:r>
            <a:r>
              <a:rPr lang="he-IL" sz="1400" dirty="0" err="1" smtClean="0">
                <a:solidFill>
                  <a:srgbClr val="00B050"/>
                </a:solidFill>
              </a:rPr>
              <a:t>אה</a:t>
            </a:r>
            <a:r>
              <a:rPr lang="he-IL" sz="1400" dirty="0" smtClean="0">
                <a:solidFill>
                  <a:srgbClr val="00B050"/>
                </a:solidFill>
              </a:rPr>
              <a:t> </a:t>
            </a:r>
            <a:r>
              <a:rPr lang="he-IL" sz="1400" dirty="0" err="1" smtClean="0">
                <a:solidFill>
                  <a:srgbClr val="00B050"/>
                </a:solidFill>
              </a:rPr>
              <a:t>אה</a:t>
            </a:r>
            <a:r>
              <a:rPr lang="he-IL" sz="1400" dirty="0" smtClean="0">
                <a:solidFill>
                  <a:srgbClr val="00B050"/>
                </a:solidFill>
              </a:rPr>
              <a:t>.. </a:t>
            </a:r>
            <a:br>
              <a:rPr lang="he-IL" sz="1400" dirty="0" smtClean="0">
                <a:solidFill>
                  <a:srgbClr val="00B050"/>
                </a:solidFill>
              </a:rPr>
            </a:br>
            <a:r>
              <a:rPr lang="he-IL" sz="1400" dirty="0" smtClean="0">
                <a:solidFill>
                  <a:srgbClr val="00B050"/>
                </a:solidFill>
              </a:rPr>
              <a:t> </a:t>
            </a:r>
            <a:br>
              <a:rPr lang="he-IL" sz="1400" dirty="0" smtClean="0">
                <a:solidFill>
                  <a:srgbClr val="00B050"/>
                </a:solidFill>
              </a:rPr>
            </a:br>
            <a:r>
              <a:rPr lang="he-IL" sz="1400" dirty="0" smtClean="0">
                <a:solidFill>
                  <a:srgbClr val="00B050"/>
                </a:solidFill>
              </a:rPr>
              <a:t>ומדמה היה פתע מול שמי הגירוש </a:t>
            </a:r>
            <a:br>
              <a:rPr lang="he-IL" sz="1400" dirty="0" smtClean="0">
                <a:solidFill>
                  <a:srgbClr val="00B050"/>
                </a:solidFill>
              </a:rPr>
            </a:br>
            <a:r>
              <a:rPr lang="he-IL" sz="1400" dirty="0" smtClean="0">
                <a:solidFill>
                  <a:srgbClr val="00B050"/>
                </a:solidFill>
              </a:rPr>
              <a:t>כל הארץ צוחקת ושרה </a:t>
            </a:r>
            <a:br>
              <a:rPr lang="he-IL" sz="1400" dirty="0" smtClean="0">
                <a:solidFill>
                  <a:srgbClr val="00B050"/>
                </a:solidFill>
              </a:rPr>
            </a:br>
            <a:r>
              <a:rPr lang="he-IL" sz="1400" dirty="0" smtClean="0">
                <a:solidFill>
                  <a:srgbClr val="00B050"/>
                </a:solidFill>
              </a:rPr>
              <a:t>צוחקות </a:t>
            </a:r>
            <a:br>
              <a:rPr lang="he-IL" sz="1400" dirty="0" smtClean="0">
                <a:solidFill>
                  <a:srgbClr val="00B050"/>
                </a:solidFill>
              </a:rPr>
            </a:br>
            <a:r>
              <a:rPr lang="he-IL" sz="1400" dirty="0" smtClean="0">
                <a:solidFill>
                  <a:srgbClr val="00B050"/>
                </a:solidFill>
              </a:rPr>
              <a:t>עין </a:t>
            </a:r>
            <a:r>
              <a:rPr lang="he-IL" sz="1400" dirty="0" err="1" smtClean="0">
                <a:solidFill>
                  <a:srgbClr val="00B050"/>
                </a:solidFill>
              </a:rPr>
              <a:t>חרוד</a:t>
            </a:r>
            <a:r>
              <a:rPr lang="he-IL" sz="1400" dirty="0" smtClean="0">
                <a:solidFill>
                  <a:srgbClr val="00B050"/>
                </a:solidFill>
              </a:rPr>
              <a:t> </a:t>
            </a:r>
            <a:br>
              <a:rPr lang="he-IL" sz="1400" dirty="0" smtClean="0">
                <a:solidFill>
                  <a:srgbClr val="00B050"/>
                </a:solidFill>
              </a:rPr>
            </a:br>
            <a:r>
              <a:rPr lang="he-IL" sz="1400" dirty="0" smtClean="0">
                <a:solidFill>
                  <a:srgbClr val="00B050"/>
                </a:solidFill>
              </a:rPr>
              <a:t>נהלל עם הגוש </a:t>
            </a:r>
            <a:br>
              <a:rPr lang="he-IL" sz="1400" dirty="0" smtClean="0">
                <a:solidFill>
                  <a:srgbClr val="00B050"/>
                </a:solidFill>
              </a:rPr>
            </a:br>
            <a:r>
              <a:rPr lang="he-IL" sz="1400" dirty="0" err="1" smtClean="0">
                <a:solidFill>
                  <a:srgbClr val="00B050"/>
                </a:solidFill>
              </a:rPr>
              <a:t>ועסלוג</a:t>
            </a:r>
            <a:r>
              <a:rPr lang="he-IL" sz="1400" dirty="0" smtClean="0">
                <a:solidFill>
                  <a:srgbClr val="00B050"/>
                </a:solidFill>
              </a:rPr>
              <a:t>' ועין גב ומנרה </a:t>
            </a:r>
            <a:br>
              <a:rPr lang="he-IL" sz="1400" dirty="0" smtClean="0">
                <a:solidFill>
                  <a:srgbClr val="00B050"/>
                </a:solidFill>
              </a:rPr>
            </a:br>
            <a:r>
              <a:rPr lang="he-IL" sz="1400" dirty="0" smtClean="0">
                <a:solidFill>
                  <a:srgbClr val="00B050"/>
                </a:solidFill>
              </a:rPr>
              <a:t/>
            </a:r>
            <a:br>
              <a:rPr lang="he-IL" sz="1400" dirty="0" smtClean="0">
                <a:solidFill>
                  <a:srgbClr val="00B050"/>
                </a:solidFill>
              </a:rPr>
            </a:br>
            <a:r>
              <a:rPr lang="he-IL" sz="1400" dirty="0" smtClean="0">
                <a:solidFill>
                  <a:srgbClr val="00B050"/>
                </a:solidFill>
              </a:rPr>
              <a:t>אה </a:t>
            </a:r>
            <a:r>
              <a:rPr lang="he-IL" sz="1400" dirty="0" err="1" smtClean="0">
                <a:solidFill>
                  <a:srgbClr val="00B050"/>
                </a:solidFill>
              </a:rPr>
              <a:t>אה</a:t>
            </a:r>
            <a:r>
              <a:rPr lang="he-IL" sz="1400" dirty="0" smtClean="0">
                <a:solidFill>
                  <a:srgbClr val="00B050"/>
                </a:solidFill>
              </a:rPr>
              <a:t> </a:t>
            </a:r>
            <a:r>
              <a:rPr lang="he-IL" sz="1400" dirty="0" err="1" smtClean="0">
                <a:solidFill>
                  <a:srgbClr val="00B050"/>
                </a:solidFill>
              </a:rPr>
              <a:t>אה</a:t>
            </a:r>
            <a:r>
              <a:rPr lang="he-IL" sz="1400" dirty="0" smtClean="0">
                <a:solidFill>
                  <a:srgbClr val="00B050"/>
                </a:solidFill>
              </a:rPr>
              <a:t>.. </a:t>
            </a:r>
            <a:br>
              <a:rPr lang="he-IL" sz="1400" dirty="0" smtClean="0">
                <a:solidFill>
                  <a:srgbClr val="00B050"/>
                </a:solidFill>
              </a:rPr>
            </a:br>
            <a:r>
              <a:rPr lang="he-IL" sz="1400" dirty="0" smtClean="0">
                <a:solidFill>
                  <a:srgbClr val="00B050"/>
                </a:solidFill>
              </a:rPr>
              <a:t/>
            </a:r>
            <a:br>
              <a:rPr lang="he-IL" sz="1400" dirty="0" smtClean="0">
                <a:solidFill>
                  <a:srgbClr val="00B050"/>
                </a:solidFill>
              </a:rPr>
            </a:br>
            <a:r>
              <a:rPr lang="he-IL" sz="1400" dirty="0" smtClean="0">
                <a:solidFill>
                  <a:srgbClr val="00B050"/>
                </a:solidFill>
              </a:rPr>
              <a:t>צוחקות טירת צבי ומעוז ויגור </a:t>
            </a:r>
            <a:br>
              <a:rPr lang="he-IL" sz="1400" dirty="0" smtClean="0">
                <a:solidFill>
                  <a:srgbClr val="00B050"/>
                </a:solidFill>
              </a:rPr>
            </a:br>
            <a:r>
              <a:rPr lang="he-IL" sz="1400" dirty="0" smtClean="0">
                <a:solidFill>
                  <a:srgbClr val="00B050"/>
                </a:solidFill>
              </a:rPr>
              <a:t>צוחקים שדה נחום וכפר </a:t>
            </a:r>
            <a:r>
              <a:rPr lang="he-IL" sz="1400" dirty="0" err="1" smtClean="0">
                <a:solidFill>
                  <a:srgbClr val="00B050"/>
                </a:solidFill>
              </a:rPr>
              <a:t>אתא</a:t>
            </a:r>
            <a:r>
              <a:rPr lang="he-IL" sz="1400" dirty="0" smtClean="0">
                <a:solidFill>
                  <a:srgbClr val="00B050"/>
                </a:solidFill>
              </a:rPr>
              <a:t> </a:t>
            </a:r>
            <a:br>
              <a:rPr lang="he-IL" sz="1400" dirty="0" smtClean="0">
                <a:solidFill>
                  <a:srgbClr val="00B050"/>
                </a:solidFill>
              </a:rPr>
            </a:br>
            <a:r>
              <a:rPr lang="he-IL" sz="1400" dirty="0" smtClean="0">
                <a:solidFill>
                  <a:srgbClr val="00B050"/>
                </a:solidFill>
              </a:rPr>
              <a:t>צוחק כפר גלעדי </a:t>
            </a:r>
            <a:br>
              <a:rPr lang="he-IL" sz="1400" dirty="0" smtClean="0">
                <a:solidFill>
                  <a:srgbClr val="00B050"/>
                </a:solidFill>
              </a:rPr>
            </a:br>
            <a:r>
              <a:rPr lang="he-IL" sz="1400" dirty="0" smtClean="0">
                <a:solidFill>
                  <a:srgbClr val="00B050"/>
                </a:solidFill>
              </a:rPr>
              <a:t>בקול בס מראש צור </a:t>
            </a:r>
            <a:br>
              <a:rPr lang="he-IL" sz="1400" dirty="0" smtClean="0">
                <a:solidFill>
                  <a:srgbClr val="00B050"/>
                </a:solidFill>
              </a:rPr>
            </a:br>
            <a:r>
              <a:rPr lang="he-IL" sz="1400" dirty="0" smtClean="0">
                <a:solidFill>
                  <a:srgbClr val="00B050"/>
                </a:solidFill>
              </a:rPr>
              <a:t>וצוחקת מלמטה חולתה </a:t>
            </a:r>
            <a:br>
              <a:rPr lang="he-IL" sz="1400" dirty="0" smtClean="0">
                <a:solidFill>
                  <a:srgbClr val="00B050"/>
                </a:solidFill>
              </a:rPr>
            </a:br>
            <a:r>
              <a:rPr lang="he-IL" sz="1400" dirty="0" smtClean="0">
                <a:solidFill>
                  <a:srgbClr val="00B050"/>
                </a:solidFill>
              </a:rPr>
              <a:t/>
            </a:r>
            <a:br>
              <a:rPr lang="he-IL" sz="1400" dirty="0" smtClean="0">
                <a:solidFill>
                  <a:srgbClr val="00B050"/>
                </a:solidFill>
              </a:rPr>
            </a:br>
            <a:r>
              <a:rPr lang="he-IL" sz="1400" dirty="0" smtClean="0">
                <a:solidFill>
                  <a:srgbClr val="00B050"/>
                </a:solidFill>
              </a:rPr>
              <a:t>אה </a:t>
            </a:r>
            <a:r>
              <a:rPr lang="he-IL" sz="1400" dirty="0" err="1" smtClean="0">
                <a:solidFill>
                  <a:srgbClr val="00B050"/>
                </a:solidFill>
              </a:rPr>
              <a:t>אה</a:t>
            </a:r>
            <a:r>
              <a:rPr lang="he-IL" sz="1400" dirty="0" smtClean="0">
                <a:solidFill>
                  <a:srgbClr val="00B050"/>
                </a:solidFill>
              </a:rPr>
              <a:t> </a:t>
            </a:r>
            <a:r>
              <a:rPr lang="he-IL" sz="1400" dirty="0" err="1" smtClean="0">
                <a:solidFill>
                  <a:srgbClr val="00B050"/>
                </a:solidFill>
              </a:rPr>
              <a:t>אה</a:t>
            </a:r>
            <a:r>
              <a:rPr lang="he-IL" sz="1400" dirty="0" smtClean="0">
                <a:solidFill>
                  <a:srgbClr val="00B050"/>
                </a:solidFill>
              </a:rPr>
              <a:t>.. </a:t>
            </a:r>
            <a:br>
              <a:rPr lang="he-IL" sz="1400" dirty="0" smtClean="0">
                <a:solidFill>
                  <a:srgbClr val="00B050"/>
                </a:solidFill>
              </a:rPr>
            </a:br>
            <a:r>
              <a:rPr lang="he-IL" sz="1400" dirty="0" smtClean="0">
                <a:solidFill>
                  <a:srgbClr val="00B050"/>
                </a:solidFill>
              </a:rPr>
              <a:t/>
            </a:r>
            <a:br>
              <a:rPr lang="he-IL" sz="1400" dirty="0" smtClean="0">
                <a:solidFill>
                  <a:srgbClr val="00B050"/>
                </a:solidFill>
              </a:rPr>
            </a:br>
            <a:r>
              <a:rPr lang="he-IL" sz="1400" dirty="0" smtClean="0">
                <a:solidFill>
                  <a:srgbClr val="00B050"/>
                </a:solidFill>
              </a:rPr>
              <a:t>וממול תינוקות המחנה החיוורים </a:t>
            </a:r>
            <a:br>
              <a:rPr lang="he-IL" sz="1400" dirty="0" smtClean="0">
                <a:solidFill>
                  <a:srgbClr val="00B050"/>
                </a:solidFill>
              </a:rPr>
            </a:br>
            <a:r>
              <a:rPr lang="he-IL" sz="1400" dirty="0" smtClean="0">
                <a:solidFill>
                  <a:srgbClr val="00B050"/>
                </a:solidFill>
              </a:rPr>
              <a:t>מקשיבים </a:t>
            </a:r>
            <a:r>
              <a:rPr lang="he-IL" sz="1400" dirty="0" err="1" smtClean="0">
                <a:solidFill>
                  <a:srgbClr val="00B050"/>
                </a:solidFill>
              </a:rPr>
              <a:t>רועדי</a:t>
            </a:r>
            <a:r>
              <a:rPr lang="he-IL" sz="1400" dirty="0" smtClean="0">
                <a:solidFill>
                  <a:srgbClr val="00B050"/>
                </a:solidFill>
              </a:rPr>
              <a:t> פה ולחי </a:t>
            </a:r>
            <a:br>
              <a:rPr lang="he-IL" sz="1400" dirty="0" smtClean="0">
                <a:solidFill>
                  <a:srgbClr val="00B050"/>
                </a:solidFill>
              </a:rPr>
            </a:br>
            <a:r>
              <a:rPr lang="he-IL" sz="1400" dirty="0" smtClean="0">
                <a:solidFill>
                  <a:srgbClr val="00B050"/>
                </a:solidFill>
              </a:rPr>
              <a:t>צוחקים שלוש מאות וחמישים בחורים </a:t>
            </a:r>
            <a:br>
              <a:rPr lang="he-IL" sz="1400" dirty="0" smtClean="0">
                <a:solidFill>
                  <a:srgbClr val="00B050"/>
                </a:solidFill>
              </a:rPr>
            </a:br>
            <a:r>
              <a:rPr lang="he-IL" sz="1400" dirty="0" smtClean="0">
                <a:solidFill>
                  <a:srgbClr val="00B050"/>
                </a:solidFill>
              </a:rPr>
              <a:t>נקרעים בין הצחוק והבכי </a:t>
            </a:r>
            <a:br>
              <a:rPr lang="he-IL" sz="1400" dirty="0" smtClean="0">
                <a:solidFill>
                  <a:srgbClr val="00B050"/>
                </a:solidFill>
              </a:rPr>
            </a:br>
            <a:r>
              <a:rPr lang="he-IL" sz="1400" dirty="0" smtClean="0">
                <a:solidFill>
                  <a:srgbClr val="00B050"/>
                </a:solidFill>
              </a:rPr>
              <a:t/>
            </a:r>
            <a:br>
              <a:rPr lang="he-IL" sz="1400" dirty="0" smtClean="0">
                <a:solidFill>
                  <a:srgbClr val="00B050"/>
                </a:solidFill>
              </a:rPr>
            </a:br>
            <a:r>
              <a:rPr lang="he-IL" sz="1400" dirty="0" smtClean="0">
                <a:solidFill>
                  <a:srgbClr val="00B050"/>
                </a:solidFill>
              </a:rPr>
              <a:t>אה </a:t>
            </a:r>
            <a:r>
              <a:rPr lang="he-IL" sz="1400" dirty="0" err="1" smtClean="0">
                <a:solidFill>
                  <a:srgbClr val="00B050"/>
                </a:solidFill>
              </a:rPr>
              <a:t>אה</a:t>
            </a:r>
            <a:r>
              <a:rPr lang="he-IL" sz="1400" dirty="0" smtClean="0">
                <a:solidFill>
                  <a:srgbClr val="00B050"/>
                </a:solidFill>
              </a:rPr>
              <a:t> </a:t>
            </a:r>
            <a:r>
              <a:rPr lang="he-IL" sz="1400" dirty="0" err="1" smtClean="0">
                <a:solidFill>
                  <a:srgbClr val="00B050"/>
                </a:solidFill>
              </a:rPr>
              <a:t>אה</a:t>
            </a:r>
            <a:r>
              <a:rPr lang="he-IL" sz="1400" dirty="0" smtClean="0">
                <a:solidFill>
                  <a:srgbClr val="00B050"/>
                </a:solidFill>
              </a:rPr>
              <a:t>.. </a:t>
            </a:r>
          </a:p>
          <a:p>
            <a:endParaRPr lang="he-IL" sz="1400" dirty="0">
              <a:solidFill>
                <a:srgbClr val="00B050"/>
              </a:solidFill>
            </a:endParaRPr>
          </a:p>
        </p:txBody>
      </p:sp>
      <p:pic>
        <p:nvPicPr>
          <p:cNvPr id="7" name="תמונה 6" descr="Music-Note-Coloring-Pages-For-Kids- 768x546.jpg"/>
          <p:cNvPicPr>
            <a:picLocks noChangeAspect="1"/>
          </p:cNvPicPr>
          <p:nvPr/>
        </p:nvPicPr>
        <p:blipFill>
          <a:blip r:embed="rId4" cstate="print">
            <a:duotone>
              <a:prstClr val="black"/>
              <a:schemeClr val="accent3">
                <a:tint val="45000"/>
                <a:satMod val="400000"/>
              </a:schemeClr>
            </a:duotone>
          </a:blip>
          <a:stretch>
            <a:fillRect/>
          </a:stretch>
        </p:blipFill>
        <p:spPr>
          <a:xfrm>
            <a:off x="8221121" y="188640"/>
            <a:ext cx="922879" cy="65610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4716016" y="188640"/>
            <a:ext cx="4176464" cy="338554"/>
          </a:xfrm>
          <a:prstGeom prst="rect">
            <a:avLst/>
          </a:prstGeom>
          <a:noFill/>
        </p:spPr>
        <p:txBody>
          <a:bodyPr wrap="square" rtlCol="1">
            <a:spAutoFit/>
          </a:bodyPr>
          <a:lstStyle/>
          <a:p>
            <a:r>
              <a:rPr lang="he-IL" sz="1600" b="1" u="sng" dirty="0" smtClean="0"/>
              <a:t>בריחה מהמחנות</a:t>
            </a:r>
            <a:r>
              <a:rPr lang="he-IL" sz="1600" dirty="0" smtClean="0"/>
              <a:t> </a:t>
            </a:r>
            <a:endParaRPr lang="he-IL" sz="1600" dirty="0"/>
          </a:p>
        </p:txBody>
      </p:sp>
      <p:sp>
        <p:nvSpPr>
          <p:cNvPr id="3" name="מלבן 2"/>
          <p:cNvSpPr/>
          <p:nvPr/>
        </p:nvSpPr>
        <p:spPr>
          <a:xfrm>
            <a:off x="5508104" y="3284984"/>
            <a:ext cx="3078088" cy="338554"/>
          </a:xfrm>
          <a:prstGeom prst="rect">
            <a:avLst/>
          </a:prstGeom>
        </p:spPr>
        <p:txBody>
          <a:bodyPr wrap="square">
            <a:spAutoFit/>
          </a:bodyPr>
          <a:lstStyle/>
          <a:p>
            <a:r>
              <a:rPr lang="he-IL" sz="1600" dirty="0" smtClean="0"/>
              <a:t>מנהרה שדרכה ברחו המגורשים </a:t>
            </a:r>
            <a:endParaRPr lang="he-IL" sz="1600" dirty="0"/>
          </a:p>
        </p:txBody>
      </p:sp>
      <p:pic>
        <p:nvPicPr>
          <p:cNvPr id="4" name="תמונה 3" descr="סידור הבריחה מן המחנות, מנהרה שדרכה ברחו המגורשים.jpg"/>
          <p:cNvPicPr>
            <a:picLocks noChangeAspect="1"/>
          </p:cNvPicPr>
          <p:nvPr/>
        </p:nvPicPr>
        <p:blipFill>
          <a:blip r:embed="rId3" cstate="print"/>
          <a:stretch>
            <a:fillRect/>
          </a:stretch>
        </p:blipFill>
        <p:spPr>
          <a:xfrm>
            <a:off x="5364088" y="692696"/>
            <a:ext cx="3433564" cy="2575173"/>
          </a:xfrm>
          <a:prstGeom prst="rect">
            <a:avLst/>
          </a:prstGeom>
        </p:spPr>
      </p:pic>
      <p:sp>
        <p:nvSpPr>
          <p:cNvPr id="5" name="TextBox 4"/>
          <p:cNvSpPr txBox="1"/>
          <p:nvPr/>
        </p:nvSpPr>
        <p:spPr>
          <a:xfrm>
            <a:off x="179512" y="3717032"/>
            <a:ext cx="1512168" cy="276999"/>
          </a:xfrm>
          <a:prstGeom prst="rect">
            <a:avLst/>
          </a:prstGeom>
          <a:noFill/>
        </p:spPr>
        <p:txBody>
          <a:bodyPr wrap="square" rtlCol="1">
            <a:spAutoFit/>
          </a:bodyPr>
          <a:lstStyle/>
          <a:p>
            <a:r>
              <a:rPr lang="he-IL" sz="1200" dirty="0" smtClean="0"/>
              <a:t>ארכיון לוחמי הגטאות</a:t>
            </a:r>
            <a:endParaRPr lang="he-IL" sz="1200" dirty="0"/>
          </a:p>
        </p:txBody>
      </p:sp>
      <p:pic>
        <p:nvPicPr>
          <p:cNvPr id="6" name="תמונה 5" descr="חותכים גדר תיל 1.jpg"/>
          <p:cNvPicPr>
            <a:picLocks noChangeAspect="1"/>
          </p:cNvPicPr>
          <p:nvPr/>
        </p:nvPicPr>
        <p:blipFill>
          <a:blip r:embed="rId4" cstate="print"/>
          <a:stretch>
            <a:fillRect/>
          </a:stretch>
        </p:blipFill>
        <p:spPr>
          <a:xfrm>
            <a:off x="269666" y="476672"/>
            <a:ext cx="4029582" cy="2664296"/>
          </a:xfrm>
          <a:prstGeom prst="rect">
            <a:avLst/>
          </a:prstGeom>
        </p:spPr>
      </p:pic>
      <p:sp>
        <p:nvSpPr>
          <p:cNvPr id="7" name="מלבן 6"/>
          <p:cNvSpPr/>
          <p:nvPr/>
        </p:nvSpPr>
        <p:spPr>
          <a:xfrm>
            <a:off x="587465" y="3140968"/>
            <a:ext cx="2403222" cy="584775"/>
          </a:xfrm>
          <a:prstGeom prst="rect">
            <a:avLst/>
          </a:prstGeom>
        </p:spPr>
        <p:txBody>
          <a:bodyPr wrap="none">
            <a:spAutoFit/>
          </a:bodyPr>
          <a:lstStyle/>
          <a:p>
            <a:pPr algn="ctr"/>
            <a:r>
              <a:rPr lang="he-IL" sz="1600" dirty="0" smtClean="0"/>
              <a:t>חותכים גדר תיל </a:t>
            </a:r>
          </a:p>
          <a:p>
            <a:pPr algn="ctr"/>
            <a:r>
              <a:rPr lang="he-IL" sz="1600" dirty="0" smtClean="0"/>
              <a:t>ע"י קבוצת "שורות המגינים" </a:t>
            </a:r>
            <a:endParaRPr lang="he-IL" sz="1600" dirty="0"/>
          </a:p>
        </p:txBody>
      </p:sp>
      <p:sp>
        <p:nvSpPr>
          <p:cNvPr id="8" name="TextBox 7"/>
          <p:cNvSpPr txBox="1"/>
          <p:nvPr/>
        </p:nvSpPr>
        <p:spPr>
          <a:xfrm>
            <a:off x="6732240" y="3573016"/>
            <a:ext cx="1368152" cy="276999"/>
          </a:xfrm>
          <a:prstGeom prst="rect">
            <a:avLst/>
          </a:prstGeom>
          <a:noFill/>
        </p:spPr>
        <p:txBody>
          <a:bodyPr wrap="square" rtlCol="1">
            <a:spAutoFit/>
          </a:bodyPr>
          <a:lstStyle/>
          <a:p>
            <a:r>
              <a:rPr lang="he-IL" sz="1200" dirty="0" smtClean="0"/>
              <a:t>הארכיון הציוני </a:t>
            </a:r>
            <a:endParaRPr lang="he-IL" sz="1200" dirty="0"/>
          </a:p>
        </p:txBody>
      </p:sp>
      <p:sp>
        <p:nvSpPr>
          <p:cNvPr id="10" name="TextBox 9"/>
          <p:cNvSpPr txBox="1"/>
          <p:nvPr/>
        </p:nvSpPr>
        <p:spPr>
          <a:xfrm>
            <a:off x="0" y="4293096"/>
            <a:ext cx="8892480" cy="584775"/>
          </a:xfrm>
          <a:prstGeom prst="rect">
            <a:avLst/>
          </a:prstGeom>
          <a:noFill/>
        </p:spPr>
        <p:txBody>
          <a:bodyPr wrap="square" rtlCol="1">
            <a:spAutoFit/>
          </a:bodyPr>
          <a:lstStyle/>
          <a:p>
            <a:r>
              <a:rPr lang="he-IL" sz="1600" dirty="0" smtClean="0"/>
              <a:t>ה'הגנה' שלחה מדריכים, ואלה הקימו את ארגון 'שורות המגינים'. במסגרת זו עברו המעפילים אימונים צבאיים ואורגנו מבצעי בריחה מהמחנות.</a:t>
            </a:r>
            <a:endParaRPr lang="he-IL" sz="1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0" y="548680"/>
            <a:ext cx="8892480" cy="3539430"/>
          </a:xfrm>
          <a:prstGeom prst="rect">
            <a:avLst/>
          </a:prstGeom>
          <a:noFill/>
        </p:spPr>
        <p:txBody>
          <a:bodyPr wrap="square" rtlCol="1">
            <a:spAutoFit/>
          </a:bodyPr>
          <a:lstStyle/>
          <a:p>
            <a:r>
              <a:rPr lang="he-IL" sz="1600" dirty="0" smtClean="0"/>
              <a:t>זרוע של ההגנה שפעלה במחנות קפריסין. ראשיתה ביוזמה מקומית של יואש צידון, ממלווי הספינות, ושל אנשי פלמ"ח </a:t>
            </a:r>
            <a:r>
              <a:rPr lang="he-IL" sz="1600" dirty="0" err="1" smtClean="0"/>
              <a:t>ופלי"ם</a:t>
            </a:r>
            <a:r>
              <a:rPr lang="he-IL" sz="1600" dirty="0" smtClean="0"/>
              <a:t>, שנעצרו יחד עם המעפילים (גורש עם מעפילי 'כנסת ישראל') והחלו לאמנם כמקובל בהגנה בארץ. בחורף 1947 הועברה לארץ קריאה לארגן את המעפילים ולאמנם. מטה הפלמ"ח שיגר למחנות קפריסין משלחת בת ארבעה אנשים, שחמקה פנימה וארגנה תוך זמן קצר את "שורות המגינים". אחת מפעולותיה הראשונות היתה חפירת מנהרה ממחנות הקיץ לחוף הים הסמוך, כדי לאפשר כניסה ויציאה למחנות של מדריכים ומפקדי פלמ"ח שנשלחו מהארץ. מאוחר יותר נחפרו עוד כמה מנהרות.</a:t>
            </a:r>
            <a:br>
              <a:rPr lang="he-IL" sz="1600" dirty="0" smtClean="0"/>
            </a:br>
            <a:r>
              <a:rPr lang="he-IL" sz="1600" dirty="0" smtClean="0"/>
              <a:t>שורות המגינים הכשירו מדריכים ולאחר מכן אלפים מהמעפילים, בעיקר בקרב חברי תנועות הנוער וגרעיני הקיבוצים, באימון גופני, עזרה ראשונה, תרגילי סדר ואף נשק. משהגיעו </a:t>
            </a:r>
            <a:r>
              <a:rPr lang="he-IL" sz="1600" dirty="0" err="1" smtClean="0"/>
              <a:t>הפאנים</a:t>
            </a:r>
            <a:r>
              <a:rPr lang="he-IL" sz="1600" dirty="0" smtClean="0"/>
              <a:t> בתחילת 1948 הורחבה הפעולה והקיפה את רוב המעפילים בגילים המתאימים.</a:t>
            </a:r>
            <a:br>
              <a:rPr lang="he-IL" sz="1600" dirty="0" smtClean="0"/>
            </a:br>
            <a:r>
              <a:rPr lang="he-IL" sz="1600" dirty="0" smtClean="0"/>
              <a:t>באוקטובר 1947 הגיעה למחנות המשלחת השנייה של הפלמ"ח, בת 10 אנשים שפעלה שם עד הקמת המדינה. בתחילת מלחמת העצמאות הצטמצם היקפה, עקב הצטרפות רוב אנשיה לכוחות הלוחמים בארץ. בימים האחרונים לקיום ארגון ההגנה יצאה לקפריסין משלחת גיוס, שהפכה תוך כדי שהותה במחנות למשלחת צה"ל. היא קיבלה לידה את רשימות חברי "שורות המגינים", מהן עלה כי אלפי אנשים הכשירו עצמם בעת המעצר לשירות בהגנה ולאחר מכן בצה"ל.</a:t>
            </a:r>
            <a:endParaRPr lang="he-IL" sz="1600" dirty="0"/>
          </a:p>
        </p:txBody>
      </p:sp>
      <p:sp>
        <p:nvSpPr>
          <p:cNvPr id="3" name="TextBox 2"/>
          <p:cNvSpPr txBox="1"/>
          <p:nvPr/>
        </p:nvSpPr>
        <p:spPr>
          <a:xfrm>
            <a:off x="5796136" y="188640"/>
            <a:ext cx="3096344" cy="338554"/>
          </a:xfrm>
          <a:prstGeom prst="rect">
            <a:avLst/>
          </a:prstGeom>
          <a:noFill/>
        </p:spPr>
        <p:txBody>
          <a:bodyPr wrap="square" rtlCol="1">
            <a:spAutoFit/>
          </a:bodyPr>
          <a:lstStyle/>
          <a:p>
            <a:r>
              <a:rPr lang="he-IL" sz="1600" b="1" u="sng" dirty="0" smtClean="0"/>
              <a:t>שורות המגינים </a:t>
            </a:r>
            <a:endParaRPr lang="he-IL" sz="1600" b="1" u="sng" dirty="0"/>
          </a:p>
        </p:txBody>
      </p:sp>
      <p:pic>
        <p:nvPicPr>
          <p:cNvPr id="4" name="תמונה 3" descr="סמל_שורות_המגינים_בקפריסין_1948_ארכיון_ההגנה.jpg"/>
          <p:cNvPicPr>
            <a:picLocks noChangeAspect="1"/>
          </p:cNvPicPr>
          <p:nvPr/>
        </p:nvPicPr>
        <p:blipFill>
          <a:blip r:embed="rId3" cstate="print"/>
          <a:stretch>
            <a:fillRect/>
          </a:stretch>
        </p:blipFill>
        <p:spPr>
          <a:xfrm>
            <a:off x="611560" y="3789040"/>
            <a:ext cx="2314760" cy="2962893"/>
          </a:xfrm>
          <a:prstGeom prst="rect">
            <a:avLst/>
          </a:prstGeom>
        </p:spPr>
      </p:pic>
      <p:sp>
        <p:nvSpPr>
          <p:cNvPr id="5" name="מלבן 4"/>
          <p:cNvSpPr/>
          <p:nvPr/>
        </p:nvSpPr>
        <p:spPr>
          <a:xfrm>
            <a:off x="2843808" y="5877272"/>
            <a:ext cx="2555776" cy="769441"/>
          </a:xfrm>
          <a:prstGeom prst="rect">
            <a:avLst/>
          </a:prstGeom>
        </p:spPr>
        <p:txBody>
          <a:bodyPr wrap="square">
            <a:spAutoFit/>
          </a:bodyPr>
          <a:lstStyle/>
          <a:p>
            <a:r>
              <a:rPr lang="he-IL" sz="1600" dirty="0" smtClean="0"/>
              <a:t>סמל שורות המגינים בקפריסין</a:t>
            </a:r>
          </a:p>
          <a:p>
            <a:r>
              <a:rPr lang="he-IL" sz="1600" dirty="0" smtClean="0"/>
              <a:t>1948 </a:t>
            </a:r>
          </a:p>
          <a:p>
            <a:r>
              <a:rPr lang="he-IL" sz="1200" dirty="0" smtClean="0"/>
              <a:t>ארכיון ההגנה</a:t>
            </a:r>
            <a:endParaRPr lang="he-IL" sz="1200" dirty="0"/>
          </a:p>
        </p:txBody>
      </p:sp>
      <p:sp>
        <p:nvSpPr>
          <p:cNvPr id="6" name="מלבן 5"/>
          <p:cNvSpPr/>
          <p:nvPr/>
        </p:nvSpPr>
        <p:spPr>
          <a:xfrm>
            <a:off x="4890057" y="5085184"/>
            <a:ext cx="2081019" cy="338554"/>
          </a:xfrm>
          <a:prstGeom prst="rect">
            <a:avLst/>
          </a:prstGeom>
        </p:spPr>
        <p:txBody>
          <a:bodyPr wrap="none">
            <a:spAutoFit/>
          </a:bodyPr>
          <a:lstStyle/>
          <a:p>
            <a:r>
              <a:rPr lang="he-IL" sz="1600" dirty="0" smtClean="0"/>
              <a:t>יואש (מתי) צידון (</a:t>
            </a:r>
            <a:r>
              <a:rPr lang="he-IL" sz="1600" dirty="0" err="1" smtClean="0"/>
              <a:t>צ'אטו</a:t>
            </a:r>
            <a:r>
              <a:rPr lang="he-IL" sz="1600" dirty="0" smtClean="0"/>
              <a:t>)</a:t>
            </a:r>
            <a:endParaRPr lang="he-IL" sz="1600" dirty="0"/>
          </a:p>
        </p:txBody>
      </p:sp>
      <p:pic>
        <p:nvPicPr>
          <p:cNvPr id="7" name="תמונה 6" descr="יואש צידון.jpg"/>
          <p:cNvPicPr>
            <a:picLocks noChangeAspect="1"/>
          </p:cNvPicPr>
          <p:nvPr/>
        </p:nvPicPr>
        <p:blipFill>
          <a:blip r:embed="rId4" cstate="print"/>
          <a:stretch>
            <a:fillRect/>
          </a:stretch>
        </p:blipFill>
        <p:spPr>
          <a:xfrm>
            <a:off x="7020272" y="4077072"/>
            <a:ext cx="1924298" cy="262032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3" name="תמונה 2" descr="הגשר שחיבר בין שני מחנות המעצר.jpg"/>
          <p:cNvPicPr>
            <a:picLocks noChangeAspect="1"/>
          </p:cNvPicPr>
          <p:nvPr/>
        </p:nvPicPr>
        <p:blipFill>
          <a:blip r:embed="rId3" cstate="print"/>
          <a:stretch>
            <a:fillRect/>
          </a:stretch>
        </p:blipFill>
        <p:spPr>
          <a:xfrm>
            <a:off x="2493136" y="0"/>
            <a:ext cx="6650864" cy="4928765"/>
          </a:xfrm>
          <a:prstGeom prst="rect">
            <a:avLst/>
          </a:prstGeom>
        </p:spPr>
      </p:pic>
      <p:sp>
        <p:nvSpPr>
          <p:cNvPr id="4" name="TextBox 3"/>
          <p:cNvSpPr txBox="1"/>
          <p:nvPr/>
        </p:nvSpPr>
        <p:spPr>
          <a:xfrm>
            <a:off x="6948264" y="4509120"/>
            <a:ext cx="1800200" cy="276999"/>
          </a:xfrm>
          <a:prstGeom prst="rect">
            <a:avLst/>
          </a:prstGeom>
          <a:noFill/>
        </p:spPr>
        <p:txBody>
          <a:bodyPr wrap="square" rtlCol="1">
            <a:spAutoFit/>
          </a:bodyPr>
          <a:lstStyle/>
          <a:p>
            <a:r>
              <a:rPr lang="he-IL" sz="1200" dirty="0" smtClean="0"/>
              <a:t>מקור: יד ושם </a:t>
            </a:r>
            <a:endParaRPr lang="he-IL" sz="1200" dirty="0"/>
          </a:p>
        </p:txBody>
      </p:sp>
      <p:pic>
        <p:nvPicPr>
          <p:cNvPr id="5" name="תמונה 4" descr="שר מעל הכביש  פמגוסטה-לרנקה.jpg"/>
          <p:cNvPicPr>
            <a:picLocks noChangeAspect="1"/>
          </p:cNvPicPr>
          <p:nvPr/>
        </p:nvPicPr>
        <p:blipFill>
          <a:blip r:embed="rId4" cstate="print"/>
          <a:stretch>
            <a:fillRect/>
          </a:stretch>
        </p:blipFill>
        <p:spPr>
          <a:xfrm>
            <a:off x="179512" y="3054646"/>
            <a:ext cx="3672408" cy="3549994"/>
          </a:xfrm>
          <a:prstGeom prst="rect">
            <a:avLst/>
          </a:prstGeom>
        </p:spPr>
      </p:pic>
      <p:sp>
        <p:nvSpPr>
          <p:cNvPr id="6" name="מלבן 5"/>
          <p:cNvSpPr/>
          <p:nvPr/>
        </p:nvSpPr>
        <p:spPr>
          <a:xfrm>
            <a:off x="3995936" y="5013176"/>
            <a:ext cx="4932040" cy="1107996"/>
          </a:xfrm>
          <a:prstGeom prst="rect">
            <a:avLst/>
          </a:prstGeom>
        </p:spPr>
        <p:txBody>
          <a:bodyPr wrap="square">
            <a:spAutoFit/>
          </a:bodyPr>
          <a:lstStyle/>
          <a:p>
            <a:r>
              <a:rPr lang="he-IL" sz="1600" dirty="0" smtClean="0"/>
              <a:t>הגשר שחיבר בין מחנה 67 למחנה 65, כ- 40 מטר אורכו, נבנה בעקבות 'התפרעויות' אלימות, כאשר מעפילים </a:t>
            </a:r>
            <a:br>
              <a:rPr lang="he-IL" sz="1600" dirty="0" smtClean="0"/>
            </a:br>
            <a:r>
              <a:rPr lang="he-IL" sz="1600" dirty="0" smtClean="0"/>
              <a:t>פרצו את הגדרות שמסביב למחנות. </a:t>
            </a:r>
          </a:p>
          <a:p>
            <a:r>
              <a:rPr lang="he-IL" sz="1600" dirty="0" smtClean="0"/>
              <a:t>עבר מעל הכביש לרנקה – </a:t>
            </a:r>
            <a:r>
              <a:rPr lang="he-IL" sz="1600" dirty="0" err="1" smtClean="0"/>
              <a:t>פמגוסטה</a:t>
            </a:r>
            <a:r>
              <a:rPr lang="he-IL" sz="1600" dirty="0" smtClean="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מלבן 1"/>
          <p:cNvSpPr/>
          <p:nvPr/>
        </p:nvSpPr>
        <p:spPr>
          <a:xfrm>
            <a:off x="0" y="188640"/>
            <a:ext cx="8892480" cy="338554"/>
          </a:xfrm>
          <a:prstGeom prst="rect">
            <a:avLst/>
          </a:prstGeom>
        </p:spPr>
        <p:txBody>
          <a:bodyPr wrap="square">
            <a:spAutoFit/>
          </a:bodyPr>
          <a:lstStyle/>
          <a:p>
            <a:r>
              <a:rPr lang="he-IL" sz="1600" dirty="0" smtClean="0"/>
              <a:t>ארגון 'שורות-המגינים' הוקם לצורך שמירת הסדר והביטחון הפנימי במחנות המעצר בקפריסין. </a:t>
            </a:r>
            <a:endParaRPr lang="he-IL" sz="1600" dirty="0"/>
          </a:p>
        </p:txBody>
      </p:sp>
      <p:sp>
        <p:nvSpPr>
          <p:cNvPr id="3" name="מלבן 2"/>
          <p:cNvSpPr/>
          <p:nvPr/>
        </p:nvSpPr>
        <p:spPr>
          <a:xfrm>
            <a:off x="0" y="620688"/>
            <a:ext cx="8927976" cy="1077218"/>
          </a:xfrm>
          <a:prstGeom prst="rect">
            <a:avLst/>
          </a:prstGeom>
        </p:spPr>
        <p:txBody>
          <a:bodyPr wrap="square">
            <a:spAutoFit/>
          </a:bodyPr>
          <a:lstStyle/>
          <a:p>
            <a:r>
              <a:rPr lang="he-IL" sz="1600" u="sng" dirty="0" smtClean="0"/>
              <a:t>'שורות המגינים' - יחס הבריטים</a:t>
            </a:r>
          </a:p>
          <a:p>
            <a:r>
              <a:rPr lang="he-IL" sz="1600" dirty="0" smtClean="0"/>
              <a:t>הבריטים העלימו עין למעשה מהפעילות הגלויה אך ניסו כפי יכולתם למנוע ולהכשיל את הפעילות החשאית. ראוי להדגיש כי פעילות אנשי 'שורות-המגינים', הן בתחום הגלוי והן בתחום הסמוי, לא כוונה לפגוע באנשי ביטחון, במיתקנים או באינטרסים בריטים.</a:t>
            </a:r>
            <a:endParaRPr lang="he-IL" sz="1600" dirty="0"/>
          </a:p>
        </p:txBody>
      </p:sp>
      <p:sp>
        <p:nvSpPr>
          <p:cNvPr id="7" name="מלבן 6"/>
          <p:cNvSpPr/>
          <p:nvPr/>
        </p:nvSpPr>
        <p:spPr>
          <a:xfrm>
            <a:off x="0" y="1772816"/>
            <a:ext cx="8892480" cy="830997"/>
          </a:xfrm>
          <a:prstGeom prst="rect">
            <a:avLst/>
          </a:prstGeom>
        </p:spPr>
        <p:txBody>
          <a:bodyPr wrap="square">
            <a:spAutoFit/>
          </a:bodyPr>
          <a:lstStyle/>
          <a:p>
            <a:r>
              <a:rPr lang="he-IL" sz="1600" u="sng" dirty="0" smtClean="0"/>
              <a:t>חשיבות 'שורות המגינים' </a:t>
            </a:r>
          </a:p>
          <a:p>
            <a:r>
              <a:rPr lang="he-IL" sz="1600" dirty="0" smtClean="0"/>
              <a:t>יותר מ- 11,000 איש אומנו </a:t>
            </a:r>
            <a:r>
              <a:rPr lang="he-IL" sz="1600" dirty="0" err="1" smtClean="0"/>
              <a:t>ב'שורות</a:t>
            </a:r>
            <a:r>
              <a:rPr lang="he-IL" sz="1600" dirty="0" smtClean="0"/>
              <a:t>-המגינים'. לפחות 4,000 מהם הצליחו להגיע ארצה בתקופה הקריטית של היישוב, שבין אפריל לספטמבר 1948.</a:t>
            </a:r>
            <a:endParaRPr lang="he-IL" sz="1600" dirty="0"/>
          </a:p>
        </p:txBody>
      </p:sp>
      <p:sp>
        <p:nvSpPr>
          <p:cNvPr id="8" name="מלבן 7"/>
          <p:cNvSpPr/>
          <p:nvPr/>
        </p:nvSpPr>
        <p:spPr>
          <a:xfrm>
            <a:off x="0" y="2636912"/>
            <a:ext cx="8855968" cy="584775"/>
          </a:xfrm>
          <a:prstGeom prst="rect">
            <a:avLst/>
          </a:prstGeom>
        </p:spPr>
        <p:txBody>
          <a:bodyPr wrap="square">
            <a:spAutoFit/>
          </a:bodyPr>
          <a:lstStyle/>
          <a:p>
            <a:r>
              <a:rPr lang="he-IL" sz="1600" dirty="0" smtClean="0"/>
              <a:t>התפנית בארגונן של 'שורות המגינים' התחוללה כאשר הגיעו לקפריסין ב- 15 במארס 1947, מגורשי הספינה "שבתאי </a:t>
            </a:r>
            <a:r>
              <a:rPr lang="he-IL" sz="1600" dirty="0" err="1" smtClean="0"/>
              <a:t>לוז'ינסקי</a:t>
            </a:r>
            <a:r>
              <a:rPr lang="he-IL" sz="1600" dirty="0" smtClean="0"/>
              <a:t>". על הספינה היו למעלה מ- 100 צעירים בני-הישוב שגורשו אף הם. </a:t>
            </a:r>
            <a:endParaRPr lang="he-IL" sz="1600" dirty="0"/>
          </a:p>
        </p:txBody>
      </p:sp>
      <p:sp>
        <p:nvSpPr>
          <p:cNvPr id="9" name="מלבן 8"/>
          <p:cNvSpPr/>
          <p:nvPr/>
        </p:nvSpPr>
        <p:spPr>
          <a:xfrm>
            <a:off x="0" y="3356992"/>
            <a:ext cx="8864908" cy="830997"/>
          </a:xfrm>
          <a:prstGeom prst="rect">
            <a:avLst/>
          </a:prstGeom>
        </p:spPr>
        <p:txBody>
          <a:bodyPr wrap="square">
            <a:spAutoFit/>
          </a:bodyPr>
          <a:lstStyle/>
          <a:p>
            <a:r>
              <a:rPr lang="he-IL" sz="1600" u="sng" dirty="0" smtClean="0"/>
              <a:t>יחסה המסוייג של ההגנה </a:t>
            </a:r>
            <a:r>
              <a:rPr lang="he-IL" sz="1600" u="sng" dirty="0" err="1" smtClean="0"/>
              <a:t>ל'שורות</a:t>
            </a:r>
            <a:r>
              <a:rPr lang="he-IL" sz="1600" u="sng" dirty="0" smtClean="0"/>
              <a:t> המגינים'  </a:t>
            </a:r>
          </a:p>
          <a:p>
            <a:r>
              <a:rPr lang="he-IL" sz="1600" dirty="0" smtClean="0"/>
              <a:t>משך כל התקופה שבה התקיימה פעילות של הפלמ"ח בקפריסין גילה כלפיה הפיקוד העליון של ה'הגנה' יחס מסוייג.    </a:t>
            </a:r>
            <a:endParaRPr lang="he-IL" sz="1600" dirty="0"/>
          </a:p>
        </p:txBody>
      </p:sp>
      <p:sp>
        <p:nvSpPr>
          <p:cNvPr id="10" name="TextBox 9"/>
          <p:cNvSpPr txBox="1"/>
          <p:nvPr/>
        </p:nvSpPr>
        <p:spPr>
          <a:xfrm>
            <a:off x="0" y="4221088"/>
            <a:ext cx="8892480" cy="830997"/>
          </a:xfrm>
          <a:prstGeom prst="rect">
            <a:avLst/>
          </a:prstGeom>
          <a:noFill/>
        </p:spPr>
        <p:txBody>
          <a:bodyPr wrap="square" rtlCol="1">
            <a:spAutoFit/>
          </a:bodyPr>
          <a:lstStyle/>
          <a:p>
            <a:r>
              <a:rPr lang="he-IL" sz="1600" u="sng" dirty="0" smtClean="0"/>
              <a:t>החשדות הפוליטיים כלפי 'שורות המגינים' </a:t>
            </a:r>
          </a:p>
          <a:p>
            <a:r>
              <a:rPr lang="he-IL" sz="1600" dirty="0" smtClean="0"/>
              <a:t>קבוצת מעפילים </a:t>
            </a:r>
            <a:r>
              <a:rPr lang="he-IL" sz="1600" dirty="0" err="1" smtClean="0"/>
              <a:t>מ'שורות</a:t>
            </a:r>
            <a:r>
              <a:rPr lang="he-IL" sz="1600" dirty="0" smtClean="0"/>
              <a:t>-המגינים' שהגיעה ארצה בימי ההפוגה הראשונה, ביולי 1948, הכריזה על שביתת-שבת בנמל חיפה מפני שסירבו לשלוח אותם לפלמ"ח.</a:t>
            </a:r>
            <a:endParaRPr lang="he-IL" sz="1600" dirty="0"/>
          </a:p>
        </p:txBody>
      </p:sp>
      <p:sp>
        <p:nvSpPr>
          <p:cNvPr id="11" name="TextBox 10"/>
          <p:cNvSpPr txBox="1"/>
          <p:nvPr/>
        </p:nvSpPr>
        <p:spPr>
          <a:xfrm>
            <a:off x="107504" y="5013176"/>
            <a:ext cx="7056784" cy="276999"/>
          </a:xfrm>
          <a:prstGeom prst="rect">
            <a:avLst/>
          </a:prstGeom>
          <a:noFill/>
        </p:spPr>
        <p:txBody>
          <a:bodyPr wrap="square" rtlCol="1">
            <a:spAutoFit/>
          </a:bodyPr>
          <a:lstStyle/>
          <a:p>
            <a:pPr algn="l" rtl="0"/>
            <a:r>
              <a:rPr lang="en-US" sz="1200" dirty="0" smtClean="0">
                <a:hlinkClick r:id="rId3"/>
              </a:rPr>
              <a:t>http://info.palmach.org.il/show_item.asp?levelId=38612&amp;itemId=5185</a:t>
            </a:r>
            <a:r>
              <a:rPr lang="en-US" sz="1200" dirty="0" smtClean="0"/>
              <a:t> </a:t>
            </a:r>
            <a:endParaRPr lang="he-IL" sz="1200" dirty="0"/>
          </a:p>
        </p:txBody>
      </p:sp>
      <p:pic>
        <p:nvPicPr>
          <p:cNvPr id="12" name="תמונה 11" descr="דגל שורות מגינים, קפריסין.jpg"/>
          <p:cNvPicPr>
            <a:picLocks noChangeAspect="1"/>
          </p:cNvPicPr>
          <p:nvPr/>
        </p:nvPicPr>
        <p:blipFill>
          <a:blip r:embed="rId4" cstate="print"/>
          <a:stretch>
            <a:fillRect/>
          </a:stretch>
        </p:blipFill>
        <p:spPr>
          <a:xfrm>
            <a:off x="5796136" y="5248275"/>
            <a:ext cx="2857500" cy="160972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מלבן 1"/>
          <p:cNvSpPr/>
          <p:nvPr/>
        </p:nvSpPr>
        <p:spPr>
          <a:xfrm>
            <a:off x="5220072" y="188640"/>
            <a:ext cx="3555781" cy="338554"/>
          </a:xfrm>
          <a:prstGeom prst="rect">
            <a:avLst/>
          </a:prstGeom>
        </p:spPr>
        <p:txBody>
          <a:bodyPr wrap="none">
            <a:spAutoFit/>
          </a:bodyPr>
          <a:lstStyle/>
          <a:p>
            <a:r>
              <a:rPr lang="he-IL" sz="1600" dirty="0" smtClean="0"/>
              <a:t>אימונים בנשק של שורות המגינים בקפריסין</a:t>
            </a:r>
            <a:endParaRPr lang="he-IL" sz="1600" dirty="0"/>
          </a:p>
        </p:txBody>
      </p:sp>
      <p:pic>
        <p:nvPicPr>
          <p:cNvPr id="3" name="תמונה 2" descr="אימונים בנשק של שורות המגינים בקפריסין.jpg"/>
          <p:cNvPicPr>
            <a:picLocks noChangeAspect="1"/>
          </p:cNvPicPr>
          <p:nvPr/>
        </p:nvPicPr>
        <p:blipFill>
          <a:blip r:embed="rId3" cstate="print"/>
          <a:stretch>
            <a:fillRect/>
          </a:stretch>
        </p:blipFill>
        <p:spPr>
          <a:xfrm>
            <a:off x="4860032" y="548680"/>
            <a:ext cx="3933825" cy="2886075"/>
          </a:xfrm>
          <a:prstGeom prst="rect">
            <a:avLst/>
          </a:prstGeom>
        </p:spPr>
      </p:pic>
      <p:pic>
        <p:nvPicPr>
          <p:cNvPr id="4" name="תמונה 3" descr="אימונים בנשק  של שורות המגינים בקפריסין.jpg"/>
          <p:cNvPicPr>
            <a:picLocks noChangeAspect="1"/>
          </p:cNvPicPr>
          <p:nvPr/>
        </p:nvPicPr>
        <p:blipFill>
          <a:blip r:embed="rId4" cstate="print"/>
          <a:stretch>
            <a:fillRect/>
          </a:stretch>
        </p:blipFill>
        <p:spPr>
          <a:xfrm>
            <a:off x="611560" y="548680"/>
            <a:ext cx="3771900" cy="2886075"/>
          </a:xfrm>
          <a:prstGeom prst="rect">
            <a:avLst/>
          </a:prstGeom>
        </p:spPr>
      </p:pic>
      <p:pic>
        <p:nvPicPr>
          <p:cNvPr id="5" name="תמונה 4" descr="אימונים בנשק של שורות המגינים  בקפריסין.jpg"/>
          <p:cNvPicPr>
            <a:picLocks noChangeAspect="1"/>
          </p:cNvPicPr>
          <p:nvPr/>
        </p:nvPicPr>
        <p:blipFill>
          <a:blip r:embed="rId5" cstate="print"/>
          <a:stretch>
            <a:fillRect/>
          </a:stretch>
        </p:blipFill>
        <p:spPr>
          <a:xfrm>
            <a:off x="6732240" y="3717032"/>
            <a:ext cx="2095500" cy="2876550"/>
          </a:xfrm>
          <a:prstGeom prst="rect">
            <a:avLst/>
          </a:prstGeom>
        </p:spPr>
      </p:pic>
      <p:pic>
        <p:nvPicPr>
          <p:cNvPr id="6" name="תמונה 5" descr="אימונים בנשק של  שורות המגינים בקפריסין.jpg"/>
          <p:cNvPicPr>
            <a:picLocks noChangeAspect="1"/>
          </p:cNvPicPr>
          <p:nvPr/>
        </p:nvPicPr>
        <p:blipFill>
          <a:blip r:embed="rId6" cstate="print"/>
          <a:stretch>
            <a:fillRect/>
          </a:stretch>
        </p:blipFill>
        <p:spPr>
          <a:xfrm>
            <a:off x="2771800" y="3717032"/>
            <a:ext cx="3848100" cy="2876550"/>
          </a:xfrm>
          <a:prstGeom prst="rect">
            <a:avLst/>
          </a:prstGeom>
        </p:spPr>
      </p:pic>
      <p:sp>
        <p:nvSpPr>
          <p:cNvPr id="7" name="מלבן 6"/>
          <p:cNvSpPr/>
          <p:nvPr/>
        </p:nvSpPr>
        <p:spPr>
          <a:xfrm>
            <a:off x="781196" y="4221088"/>
            <a:ext cx="1826141" cy="584775"/>
          </a:xfrm>
          <a:prstGeom prst="rect">
            <a:avLst/>
          </a:prstGeom>
        </p:spPr>
        <p:txBody>
          <a:bodyPr wrap="none">
            <a:spAutoFit/>
          </a:bodyPr>
          <a:lstStyle/>
          <a:p>
            <a:r>
              <a:rPr lang="he-IL" sz="1600" dirty="0" smtClean="0"/>
              <a:t>תמונות מאלבומו של </a:t>
            </a:r>
          </a:p>
          <a:p>
            <a:r>
              <a:rPr lang="he-IL" sz="1600" dirty="0" smtClean="0"/>
              <a:t>ברוך </a:t>
            </a:r>
            <a:r>
              <a:rPr lang="he-IL" sz="1600" dirty="0" err="1" smtClean="0"/>
              <a:t>רדזנובסקי</a:t>
            </a:r>
            <a:endParaRPr lang="he-IL" sz="1600" dirty="0"/>
          </a:p>
        </p:txBody>
      </p:sp>
      <p:sp>
        <p:nvSpPr>
          <p:cNvPr id="8" name="TextBox 7"/>
          <p:cNvSpPr txBox="1"/>
          <p:nvPr/>
        </p:nvSpPr>
        <p:spPr>
          <a:xfrm>
            <a:off x="251520" y="5373216"/>
            <a:ext cx="2304256" cy="461665"/>
          </a:xfrm>
          <a:prstGeom prst="rect">
            <a:avLst/>
          </a:prstGeom>
          <a:noFill/>
        </p:spPr>
        <p:txBody>
          <a:bodyPr wrap="square" rtlCol="1">
            <a:spAutoFit/>
          </a:bodyPr>
          <a:lstStyle/>
          <a:p>
            <a:r>
              <a:rPr lang="he-IL" sz="1200" dirty="0" smtClean="0"/>
              <a:t>מקור: מחנה המעפילים עתלית </a:t>
            </a:r>
          </a:p>
          <a:p>
            <a:r>
              <a:rPr lang="he-IL" sz="1200" dirty="0" smtClean="0"/>
              <a:t>ע"ש משה סנה</a:t>
            </a:r>
            <a:endParaRPr lang="he-IL" sz="1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מלבן 1"/>
          <p:cNvSpPr/>
          <p:nvPr/>
        </p:nvSpPr>
        <p:spPr>
          <a:xfrm>
            <a:off x="0" y="1628800"/>
            <a:ext cx="8892480" cy="584775"/>
          </a:xfrm>
          <a:prstGeom prst="rect">
            <a:avLst/>
          </a:prstGeom>
        </p:spPr>
        <p:txBody>
          <a:bodyPr wrap="square">
            <a:spAutoFit/>
          </a:bodyPr>
          <a:lstStyle/>
          <a:p>
            <a:r>
              <a:rPr lang="he-IL" sz="1600" dirty="0" smtClean="0"/>
              <a:t> משנת 1947 התנהלה במקביל לאימונים כרייה שיטתית של חמש מנהרות בידי חברי 'שורות-המגינים', בנוסף על המנהרה שחפירתה הושלמה קודם לכן.</a:t>
            </a:r>
            <a:endParaRPr lang="he-IL" sz="1600" dirty="0"/>
          </a:p>
        </p:txBody>
      </p:sp>
      <p:pic>
        <p:nvPicPr>
          <p:cNvPr id="3" name="תמונה 2" descr="בריחה  פלמח.jpg"/>
          <p:cNvPicPr>
            <a:picLocks noChangeAspect="1"/>
          </p:cNvPicPr>
          <p:nvPr/>
        </p:nvPicPr>
        <p:blipFill>
          <a:blip r:embed="rId3" cstate="print"/>
          <a:stretch>
            <a:fillRect/>
          </a:stretch>
        </p:blipFill>
        <p:spPr>
          <a:xfrm>
            <a:off x="1691680" y="2276872"/>
            <a:ext cx="5715000" cy="4029075"/>
          </a:xfrm>
          <a:prstGeom prst="rect">
            <a:avLst/>
          </a:prstGeom>
        </p:spPr>
      </p:pic>
      <p:sp>
        <p:nvSpPr>
          <p:cNvPr id="4" name="TextBox 3"/>
          <p:cNvSpPr txBox="1"/>
          <p:nvPr/>
        </p:nvSpPr>
        <p:spPr>
          <a:xfrm>
            <a:off x="0" y="6453336"/>
            <a:ext cx="7632848" cy="276999"/>
          </a:xfrm>
          <a:prstGeom prst="rect">
            <a:avLst/>
          </a:prstGeom>
          <a:noFill/>
        </p:spPr>
        <p:txBody>
          <a:bodyPr wrap="square" rtlCol="1">
            <a:spAutoFit/>
          </a:bodyPr>
          <a:lstStyle/>
          <a:p>
            <a:r>
              <a:rPr lang="he-IL" sz="1200" dirty="0" smtClean="0"/>
              <a:t>מקור התמונה: עמותת דור הפלמ"ח </a:t>
            </a:r>
            <a:r>
              <a:rPr lang="en-US" sz="1200" dirty="0" smtClean="0">
                <a:hlinkClick r:id="rId4"/>
              </a:rPr>
              <a:t>http://info.palmach.org.il/show_item.asp?levelId=38612&amp;itemId=5190&amp;itemType=0</a:t>
            </a:r>
            <a:r>
              <a:rPr lang="en-US" sz="1200" dirty="0" smtClean="0"/>
              <a:t> </a:t>
            </a:r>
            <a:endParaRPr lang="he-IL" sz="1200" dirty="0"/>
          </a:p>
        </p:txBody>
      </p:sp>
      <p:sp>
        <p:nvSpPr>
          <p:cNvPr id="5" name="TextBox 4"/>
          <p:cNvSpPr txBox="1"/>
          <p:nvPr/>
        </p:nvSpPr>
        <p:spPr>
          <a:xfrm>
            <a:off x="0" y="260648"/>
            <a:ext cx="8892480" cy="830997"/>
          </a:xfrm>
          <a:prstGeom prst="rect">
            <a:avLst/>
          </a:prstGeom>
          <a:noFill/>
        </p:spPr>
        <p:txBody>
          <a:bodyPr wrap="square" rtlCol="1">
            <a:spAutoFit/>
          </a:bodyPr>
          <a:lstStyle/>
          <a:p>
            <a:r>
              <a:rPr lang="he-IL" sz="1600" dirty="0" smtClean="0"/>
              <a:t>מספר נסיונות בריחה נעשו. </a:t>
            </a:r>
          </a:p>
          <a:p>
            <a:r>
              <a:rPr lang="he-IL" sz="1600" dirty="0" smtClean="0"/>
              <a:t>חלקם אורגנו על ידי הארץ-ישראלים. </a:t>
            </a:r>
          </a:p>
          <a:p>
            <a:r>
              <a:rPr lang="he-IL" sz="1600" dirty="0" smtClean="0"/>
              <a:t>ב- 27/8/1946 ברחו 6, הסגירו עצמם לאחר יממה. </a:t>
            </a:r>
            <a:endParaRPr lang="he-IL" sz="1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0" y="116632"/>
            <a:ext cx="8892480" cy="584775"/>
          </a:xfrm>
          <a:prstGeom prst="rect">
            <a:avLst/>
          </a:prstGeom>
          <a:noFill/>
        </p:spPr>
        <p:txBody>
          <a:bodyPr wrap="square" rtlCol="1">
            <a:spAutoFit/>
          </a:bodyPr>
          <a:lstStyle/>
          <a:p>
            <a:r>
              <a:rPr lang="he-IL" sz="1600" dirty="0" smtClean="0"/>
              <a:t>מעפיליהן והמלווים הארץ-ישראלים של 'עמירם שוחט' הוגלו לקפריסין. המחסור במלווים הדאיג את 'המוסד לעליה ב' ועל כן הוחלט להבריח שמונה מהם ממחנות המעצר ולשלבם מחדש בפעילות ההעפלה.</a:t>
            </a:r>
            <a:endParaRPr lang="he-IL" sz="1600" dirty="0"/>
          </a:p>
        </p:txBody>
      </p:sp>
      <p:sp>
        <p:nvSpPr>
          <p:cNvPr id="3" name="TextBox 2"/>
          <p:cNvSpPr txBox="1"/>
          <p:nvPr/>
        </p:nvSpPr>
        <p:spPr>
          <a:xfrm>
            <a:off x="0" y="764704"/>
            <a:ext cx="8892480" cy="830997"/>
          </a:xfrm>
          <a:prstGeom prst="rect">
            <a:avLst/>
          </a:prstGeom>
          <a:noFill/>
        </p:spPr>
        <p:txBody>
          <a:bodyPr wrap="square" rtlCol="1">
            <a:spAutoFit/>
          </a:bodyPr>
          <a:lstStyle/>
          <a:p>
            <a:r>
              <a:rPr lang="he-IL" sz="1600" dirty="0" smtClean="0"/>
              <a:t>אליעזר טל (קליין) הועבר למחנה 60 שטרם הושלמה בנייתו. התחפש לאחד הפועלים שבנו את המחנה, נכנס עמם לאוטו. מצא מהנדס ישראלי, דובר עברית, שעובד בקפריסין – שסרב לעזור לו. ישן בלילה בחוץ, וחלה בדלקת-ראות, החליט לחזור למחנה.    </a:t>
            </a:r>
            <a:endParaRPr lang="he-IL" sz="1600" dirty="0"/>
          </a:p>
        </p:txBody>
      </p:sp>
      <p:sp>
        <p:nvSpPr>
          <p:cNvPr id="4" name="TextBox 3"/>
          <p:cNvSpPr txBox="1"/>
          <p:nvPr/>
        </p:nvSpPr>
        <p:spPr>
          <a:xfrm>
            <a:off x="179512" y="6309320"/>
            <a:ext cx="5688632" cy="276999"/>
          </a:xfrm>
          <a:prstGeom prst="rect">
            <a:avLst/>
          </a:prstGeom>
          <a:noFill/>
        </p:spPr>
        <p:txBody>
          <a:bodyPr wrap="square" rtlCol="1">
            <a:spAutoFit/>
          </a:bodyPr>
          <a:lstStyle/>
          <a:p>
            <a:pPr algn="l" rtl="0"/>
            <a:r>
              <a:rPr lang="en-US" sz="1200" dirty="0" smtClean="0">
                <a:hlinkClick r:id="rId3"/>
              </a:rPr>
              <a:t>http://www.palyam.org/Arrests/Cyprus/Cyprus_escape_1946</a:t>
            </a:r>
            <a:r>
              <a:rPr lang="en-US" sz="1200" dirty="0" smtClean="0"/>
              <a:t> </a:t>
            </a:r>
            <a:endParaRPr lang="he-IL" sz="1200" dirty="0"/>
          </a:p>
        </p:txBody>
      </p:sp>
      <p:sp>
        <p:nvSpPr>
          <p:cNvPr id="5" name="TextBox 4"/>
          <p:cNvSpPr txBox="1"/>
          <p:nvPr/>
        </p:nvSpPr>
        <p:spPr>
          <a:xfrm>
            <a:off x="0" y="1628800"/>
            <a:ext cx="8892480" cy="584775"/>
          </a:xfrm>
          <a:prstGeom prst="rect">
            <a:avLst/>
          </a:prstGeom>
          <a:noFill/>
        </p:spPr>
        <p:txBody>
          <a:bodyPr wrap="square" rtlCol="1">
            <a:spAutoFit/>
          </a:bodyPr>
          <a:lstStyle/>
          <a:p>
            <a:r>
              <a:rPr lang="he-IL" sz="1600" dirty="0" smtClean="0"/>
              <a:t>בערב כיפור 1946 - תש"ז  ברחו ממחנה 60, בזחילה מתחת לגדר, </a:t>
            </a:r>
            <a:r>
              <a:rPr lang="he-IL" sz="1600" dirty="0" err="1" smtClean="0"/>
              <a:t>ישרול'יק</a:t>
            </a:r>
            <a:r>
              <a:rPr lang="he-IL" sz="1600" dirty="0" smtClean="0"/>
              <a:t> </a:t>
            </a:r>
            <a:r>
              <a:rPr lang="he-IL" sz="1600" dirty="0" err="1" smtClean="0"/>
              <a:t>אוירבך</a:t>
            </a:r>
            <a:r>
              <a:rPr lang="he-IL" sz="1600" dirty="0" smtClean="0"/>
              <a:t>, שאול אורן, </a:t>
            </a:r>
            <a:r>
              <a:rPr lang="he-IL" sz="1600" dirty="0" err="1" smtClean="0"/>
              <a:t>פבי</a:t>
            </a:r>
            <a:r>
              <a:rPr lang="he-IL" sz="1600" dirty="0" smtClean="0"/>
              <a:t> גבר, פטר הופמן, אלי זוהר, אליעזר טל (קליין), </a:t>
            </a:r>
            <a:r>
              <a:rPr lang="he-IL" sz="1600" dirty="0" err="1" smtClean="0"/>
              <a:t>יוס'קה</a:t>
            </a:r>
            <a:r>
              <a:rPr lang="he-IL" sz="1600" dirty="0" smtClean="0"/>
              <a:t> </a:t>
            </a:r>
            <a:r>
              <a:rPr lang="he-IL" sz="1600" dirty="0" err="1" smtClean="0"/>
              <a:t>לזרובסקי</a:t>
            </a:r>
            <a:r>
              <a:rPr lang="he-IL" sz="1600" dirty="0" smtClean="0"/>
              <a:t> </a:t>
            </a:r>
            <a:r>
              <a:rPr lang="he-IL" sz="1600" dirty="0" err="1" smtClean="0"/>
              <a:t>וישרול'יק</a:t>
            </a:r>
            <a:r>
              <a:rPr lang="he-IL" sz="1600" dirty="0" smtClean="0"/>
              <a:t> רותם.</a:t>
            </a:r>
            <a:endParaRPr lang="he-IL" sz="1600" dirty="0"/>
          </a:p>
        </p:txBody>
      </p:sp>
      <p:sp>
        <p:nvSpPr>
          <p:cNvPr id="6" name="TextBox 5"/>
          <p:cNvSpPr txBox="1"/>
          <p:nvPr/>
        </p:nvSpPr>
        <p:spPr>
          <a:xfrm>
            <a:off x="0" y="2276872"/>
            <a:ext cx="8820472" cy="584775"/>
          </a:xfrm>
          <a:prstGeom prst="rect">
            <a:avLst/>
          </a:prstGeom>
          <a:noFill/>
        </p:spPr>
        <p:txBody>
          <a:bodyPr wrap="square" rtlCol="1">
            <a:spAutoFit/>
          </a:bodyPr>
          <a:lstStyle/>
          <a:p>
            <a:r>
              <a:rPr lang="he-IL" sz="1600" dirty="0" smtClean="0"/>
              <a:t>מסלול הבריחה: </a:t>
            </a:r>
            <a:r>
              <a:rPr lang="he-IL" sz="1600" dirty="0" err="1" smtClean="0"/>
              <a:t>מפמגוסטה</a:t>
            </a:r>
            <a:r>
              <a:rPr lang="he-IL" sz="1600" dirty="0" smtClean="0"/>
              <a:t> ללימסול. בספינה ליוון. מעצר של 3 שבועות בכלא. מיוון לאיטליה. פיזור למשימות באירופה.  </a:t>
            </a:r>
            <a:endParaRPr lang="he-IL" sz="1600" dirty="0"/>
          </a:p>
        </p:txBody>
      </p:sp>
      <p:pic>
        <p:nvPicPr>
          <p:cNvPr id="7" name="Picture 1"/>
          <p:cNvPicPr>
            <a:picLocks noChangeAspect="1" noChangeArrowheads="1"/>
          </p:cNvPicPr>
          <p:nvPr/>
        </p:nvPicPr>
        <p:blipFill>
          <a:blip r:embed="rId4" cstate="print"/>
          <a:srcRect/>
          <a:stretch>
            <a:fillRect/>
          </a:stretch>
        </p:blipFill>
        <p:spPr bwMode="auto">
          <a:xfrm>
            <a:off x="3779912" y="4149080"/>
            <a:ext cx="1524000" cy="104775"/>
          </a:xfrm>
          <a:prstGeom prst="rect">
            <a:avLst/>
          </a:prstGeom>
          <a:noFill/>
          <a:ln w="9525">
            <a:noFill/>
            <a:miter lim="800000"/>
            <a:headEnd/>
            <a:tailEnd/>
          </a:ln>
        </p:spPr>
      </p:pic>
      <p:sp>
        <p:nvSpPr>
          <p:cNvPr id="8" name="מלבן 7"/>
          <p:cNvSpPr/>
          <p:nvPr/>
        </p:nvSpPr>
        <p:spPr>
          <a:xfrm>
            <a:off x="0" y="3068960"/>
            <a:ext cx="8892480" cy="338554"/>
          </a:xfrm>
          <a:prstGeom prst="rect">
            <a:avLst/>
          </a:prstGeom>
        </p:spPr>
        <p:txBody>
          <a:bodyPr wrap="square">
            <a:spAutoFit/>
          </a:bodyPr>
          <a:lstStyle/>
          <a:p>
            <a:r>
              <a:rPr lang="he-IL" sz="1600" dirty="0" smtClean="0"/>
              <a:t>באחד מנסיונות הבריחה דרך גדרות התיל, </a:t>
            </a:r>
            <a:r>
              <a:rPr lang="he-IL" sz="1600" dirty="0" err="1" smtClean="0"/>
              <a:t>בספטמכר</a:t>
            </a:r>
            <a:r>
              <a:rPr lang="he-IL" sz="1600" dirty="0" smtClean="0"/>
              <a:t> 1948, נורה מעפיל צעיר בן 18, שלמה </a:t>
            </a:r>
            <a:r>
              <a:rPr lang="he-IL" sz="1600" dirty="0" err="1" smtClean="0"/>
              <a:t>חיימסון</a:t>
            </a:r>
            <a:r>
              <a:rPr lang="he-IL" sz="1600" dirty="0" smtClean="0"/>
              <a:t>.</a:t>
            </a:r>
            <a:endParaRPr lang="he-IL" sz="1600" dirty="0"/>
          </a:p>
        </p:txBody>
      </p:sp>
      <p:pic>
        <p:nvPicPr>
          <p:cNvPr id="9" name="Picture 1"/>
          <p:cNvPicPr>
            <a:picLocks noChangeAspect="1" noChangeArrowheads="1"/>
          </p:cNvPicPr>
          <p:nvPr/>
        </p:nvPicPr>
        <p:blipFill>
          <a:blip r:embed="rId4" cstate="print"/>
          <a:srcRect/>
          <a:stretch>
            <a:fillRect/>
          </a:stretch>
        </p:blipFill>
        <p:spPr bwMode="auto">
          <a:xfrm>
            <a:off x="3851920" y="2924944"/>
            <a:ext cx="1524000" cy="104775"/>
          </a:xfrm>
          <a:prstGeom prst="rect">
            <a:avLst/>
          </a:prstGeom>
          <a:noFill/>
          <a:ln w="9525">
            <a:noFill/>
            <a:miter lim="800000"/>
            <a:headEnd/>
            <a:tailEnd/>
          </a:ln>
        </p:spPr>
      </p:pic>
      <p:sp>
        <p:nvSpPr>
          <p:cNvPr id="10" name="TextBox 9"/>
          <p:cNvSpPr txBox="1"/>
          <p:nvPr/>
        </p:nvSpPr>
        <p:spPr>
          <a:xfrm>
            <a:off x="0" y="3789040"/>
            <a:ext cx="8892480" cy="338554"/>
          </a:xfrm>
          <a:prstGeom prst="rect">
            <a:avLst/>
          </a:prstGeom>
          <a:noFill/>
        </p:spPr>
        <p:txBody>
          <a:bodyPr wrap="square" rtlCol="1">
            <a:spAutoFit/>
          </a:bodyPr>
          <a:lstStyle/>
          <a:p>
            <a:r>
              <a:rPr lang="he-IL" sz="1600" dirty="0" smtClean="0"/>
              <a:t>11/9/1946 נתפשו </a:t>
            </a:r>
            <a:r>
              <a:rPr lang="he-IL" sz="1600" smtClean="0"/>
              <a:t>2 שאושפזו </a:t>
            </a:r>
            <a:r>
              <a:rPr lang="he-IL" sz="1600" dirty="0" smtClean="0"/>
              <a:t>בבית החולים בלימסול וברחו. </a:t>
            </a:r>
            <a:endParaRPr lang="he-IL" sz="1600" dirty="0"/>
          </a:p>
        </p:txBody>
      </p:sp>
      <p:pic>
        <p:nvPicPr>
          <p:cNvPr id="11" name="Picture 1"/>
          <p:cNvPicPr>
            <a:picLocks noChangeAspect="1" noChangeArrowheads="1"/>
          </p:cNvPicPr>
          <p:nvPr/>
        </p:nvPicPr>
        <p:blipFill>
          <a:blip r:embed="rId4" cstate="print"/>
          <a:srcRect/>
          <a:stretch>
            <a:fillRect/>
          </a:stretch>
        </p:blipFill>
        <p:spPr bwMode="auto">
          <a:xfrm>
            <a:off x="3779912" y="3573016"/>
            <a:ext cx="1524000" cy="104775"/>
          </a:xfrm>
          <a:prstGeom prst="rect">
            <a:avLst/>
          </a:prstGeom>
          <a:noFill/>
          <a:ln w="9525">
            <a:noFill/>
            <a:miter lim="800000"/>
            <a:headEnd/>
            <a:tailEnd/>
          </a:ln>
        </p:spPr>
      </p:pic>
      <p:pic>
        <p:nvPicPr>
          <p:cNvPr id="12" name="תמונה 11" descr="גלוף  מפת קפריסין.jpg"/>
          <p:cNvPicPr>
            <a:picLocks noChangeAspect="1"/>
          </p:cNvPicPr>
          <p:nvPr/>
        </p:nvPicPr>
        <p:blipFill>
          <a:blip r:embed="rId5" cstate="print"/>
          <a:stretch>
            <a:fillRect/>
          </a:stretch>
        </p:blipFill>
        <p:spPr>
          <a:xfrm>
            <a:off x="5364088" y="4293096"/>
            <a:ext cx="3361556" cy="2022537"/>
          </a:xfrm>
          <a:prstGeom prst="rect">
            <a:avLst/>
          </a:prstGeom>
        </p:spPr>
      </p:pic>
      <p:sp>
        <p:nvSpPr>
          <p:cNvPr id="14" name="TextBox 13"/>
          <p:cNvSpPr txBox="1"/>
          <p:nvPr/>
        </p:nvSpPr>
        <p:spPr>
          <a:xfrm>
            <a:off x="4067944" y="5157192"/>
            <a:ext cx="1346844" cy="830997"/>
          </a:xfrm>
          <a:prstGeom prst="rect">
            <a:avLst/>
          </a:prstGeom>
          <a:noFill/>
        </p:spPr>
        <p:txBody>
          <a:bodyPr wrap="none" rtlCol="1">
            <a:spAutoFit/>
          </a:bodyPr>
          <a:lstStyle/>
          <a:p>
            <a:r>
              <a:rPr lang="he-IL" sz="1600" dirty="0" smtClean="0"/>
              <a:t>גילוף באבן: </a:t>
            </a:r>
          </a:p>
          <a:p>
            <a:r>
              <a:rPr lang="he-IL" sz="1600" dirty="0" smtClean="0"/>
              <a:t>אורך: 35 ס"מ </a:t>
            </a:r>
          </a:p>
          <a:p>
            <a:r>
              <a:rPr lang="he-IL" sz="1600" dirty="0" smtClean="0"/>
              <a:t>רוחב: 21 ס"מ </a:t>
            </a:r>
            <a:endParaRPr lang="he-IL" sz="1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6" name="TextBox 5"/>
          <p:cNvSpPr txBox="1"/>
          <p:nvPr/>
        </p:nvSpPr>
        <p:spPr>
          <a:xfrm>
            <a:off x="20320" y="98976"/>
            <a:ext cx="8892480" cy="3539430"/>
          </a:xfrm>
          <a:prstGeom prst="rect">
            <a:avLst/>
          </a:prstGeom>
          <a:noFill/>
        </p:spPr>
        <p:txBody>
          <a:bodyPr wrap="square" rtlCol="1">
            <a:spAutoFit/>
          </a:bodyPr>
          <a:lstStyle/>
          <a:p>
            <a:r>
              <a:rPr lang="he-IL" sz="1600" dirty="0" smtClean="0"/>
              <a:t>העולים שהגיעו באניות ונתפסו, הועברו לקפריסין. </a:t>
            </a:r>
          </a:p>
          <a:p>
            <a:r>
              <a:rPr lang="he-IL" sz="1600" dirty="0" smtClean="0"/>
              <a:t>בינתיים המשיכו הבריטים לשחרר על פי המכסה מעפילים ממחנה עתלית.  </a:t>
            </a:r>
          </a:p>
          <a:p>
            <a:r>
              <a:rPr lang="he-IL" sz="1600" dirty="0" smtClean="0"/>
              <a:t>מחנה עתלית התרוקן </a:t>
            </a:r>
            <a:r>
              <a:rPr lang="he-IL" sz="1600" dirty="0" err="1" smtClean="0"/>
              <a:t>מ'יושביו</a:t>
            </a:r>
            <a:r>
              <a:rPr lang="he-IL" sz="1600" dirty="0" smtClean="0"/>
              <a:t>'. </a:t>
            </a:r>
          </a:p>
          <a:p>
            <a:r>
              <a:rPr lang="he-IL" sz="1600" dirty="0" smtClean="0"/>
              <a:t>ב- 3/12/1946 החלו הבריטים להעביר עולים ממחנות קפריסין ולשחררם. </a:t>
            </a:r>
          </a:p>
          <a:p>
            <a:r>
              <a:rPr lang="he-IL" sz="1600" dirty="0" smtClean="0"/>
              <a:t>3/12/1946 הגיעו 297 ממעפילי קפריסין לחיפה. </a:t>
            </a:r>
          </a:p>
          <a:p>
            <a:r>
              <a:rPr lang="he-IL" sz="1600" dirty="0" smtClean="0"/>
              <a:t>בין המעפילים שבאו:  </a:t>
            </a:r>
          </a:p>
          <a:p>
            <a:r>
              <a:rPr lang="he-IL" sz="1600" dirty="0" smtClean="0"/>
              <a:t>118 גברים (חולים ובעלים שנשותיהם הועלו ארצה ולא גורשו).</a:t>
            </a:r>
          </a:p>
          <a:p>
            <a:r>
              <a:rPr lang="he-IL" sz="1600" dirty="0" smtClean="0"/>
              <a:t>28 תינוקות, </a:t>
            </a:r>
          </a:p>
          <a:p>
            <a:r>
              <a:rPr lang="he-IL" sz="1600" dirty="0" smtClean="0"/>
              <a:t>89 נשים. </a:t>
            </a:r>
          </a:p>
          <a:p>
            <a:r>
              <a:rPr lang="he-IL" sz="1600" dirty="0" smtClean="0"/>
              <a:t>והשאר ילדים. </a:t>
            </a:r>
          </a:p>
          <a:p>
            <a:r>
              <a:rPr lang="he-IL" sz="1600" dirty="0" smtClean="0"/>
              <a:t>(3 מעפילים מהמכסה, נשארו בבית החולים בניקוסיה.)  </a:t>
            </a:r>
          </a:p>
          <a:p>
            <a:r>
              <a:rPr lang="he-IL" sz="1600" dirty="0" smtClean="0"/>
              <a:t> </a:t>
            </a:r>
          </a:p>
          <a:p>
            <a:r>
              <a:rPr lang="he-IL" sz="1600" dirty="0" smtClean="0"/>
              <a:t>מעפילים אלה היו בעיקר מספינות הגירוש הראשונות: "יגור" </a:t>
            </a:r>
            <a:r>
              <a:rPr lang="he-IL" sz="1600" dirty="0" err="1" smtClean="0"/>
              <a:t>ו"הנריטה</a:t>
            </a:r>
            <a:r>
              <a:rPr lang="he-IL" sz="1600" dirty="0" smtClean="0"/>
              <a:t> סולד" שגורשו ב- 14/8/1946. </a:t>
            </a:r>
          </a:p>
          <a:p>
            <a:r>
              <a:rPr lang="he-IL" sz="1600" dirty="0" smtClean="0"/>
              <a:t>קצתם </a:t>
            </a:r>
            <a:r>
              <a:rPr lang="he-IL" sz="1600" dirty="0" err="1" smtClean="0"/>
              <a:t>מ"כתריאל</a:t>
            </a:r>
            <a:r>
              <a:rPr lang="he-IL" sz="1600" dirty="0" smtClean="0"/>
              <a:t> יפה" ו"ארבע חרויות" שגורשו כמה ימים לאחר מכן.    </a:t>
            </a:r>
            <a:endParaRPr lang="he-IL" sz="1600" dirty="0"/>
          </a:p>
        </p:txBody>
      </p:sp>
      <p:sp>
        <p:nvSpPr>
          <p:cNvPr id="8" name="מלבן 7"/>
          <p:cNvSpPr/>
          <p:nvPr/>
        </p:nvSpPr>
        <p:spPr>
          <a:xfrm>
            <a:off x="4860032" y="5877272"/>
            <a:ext cx="1260280" cy="338554"/>
          </a:xfrm>
          <a:prstGeom prst="rect">
            <a:avLst/>
          </a:prstGeom>
        </p:spPr>
        <p:txBody>
          <a:bodyPr wrap="none">
            <a:spAutoFit/>
          </a:bodyPr>
          <a:lstStyle/>
          <a:p>
            <a:r>
              <a:rPr lang="he-IL" sz="1600" dirty="0" smtClean="0"/>
              <a:t>מחנה עתלית </a:t>
            </a:r>
            <a:endParaRPr lang="he-IL" dirty="0"/>
          </a:p>
        </p:txBody>
      </p:sp>
      <p:pic>
        <p:nvPicPr>
          <p:cNvPr id="9" name="תמונה 8" descr="מחנה עתלית.jpg"/>
          <p:cNvPicPr>
            <a:picLocks noChangeAspect="1"/>
          </p:cNvPicPr>
          <p:nvPr/>
        </p:nvPicPr>
        <p:blipFill>
          <a:blip r:embed="rId3" cstate="print"/>
          <a:stretch>
            <a:fillRect/>
          </a:stretch>
        </p:blipFill>
        <p:spPr>
          <a:xfrm>
            <a:off x="1187624" y="3789040"/>
            <a:ext cx="3589303" cy="2882974"/>
          </a:xfrm>
          <a:prstGeom prst="rect">
            <a:avLst/>
          </a:prstGeom>
        </p:spPr>
      </p:pic>
      <p:sp>
        <p:nvSpPr>
          <p:cNvPr id="10" name="TextBox 9"/>
          <p:cNvSpPr txBox="1"/>
          <p:nvPr/>
        </p:nvSpPr>
        <p:spPr>
          <a:xfrm>
            <a:off x="5004048" y="4005064"/>
            <a:ext cx="4073163" cy="1077218"/>
          </a:xfrm>
          <a:prstGeom prst="rect">
            <a:avLst/>
          </a:prstGeom>
          <a:noFill/>
        </p:spPr>
        <p:txBody>
          <a:bodyPr wrap="square" rtlCol="1">
            <a:spAutoFit/>
          </a:bodyPr>
          <a:lstStyle/>
          <a:p>
            <a:r>
              <a:rPr lang="he-IL" sz="1600" dirty="0" smtClean="0"/>
              <a:t>ב- 12/12/1946 החלו להעביר מעפילים מהמחנות </a:t>
            </a:r>
          </a:p>
          <a:p>
            <a:r>
              <a:rPr lang="he-IL" sz="1600" dirty="0" smtClean="0"/>
              <a:t>בקפריסין למחנה עתלית. עד שיקבלו רשיונות עליה. </a:t>
            </a:r>
          </a:p>
          <a:p>
            <a:r>
              <a:rPr lang="he-IL" sz="1600" dirty="0" smtClean="0"/>
              <a:t> בקבוצה היו 323 גברים, 173 נשים ו- 6 ילדים. </a:t>
            </a:r>
            <a:endParaRPr lang="he-IL" sz="1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מלבן 1"/>
          <p:cNvSpPr/>
          <p:nvPr/>
        </p:nvSpPr>
        <p:spPr>
          <a:xfrm>
            <a:off x="7794853" y="260648"/>
            <a:ext cx="1090363" cy="338554"/>
          </a:xfrm>
          <a:prstGeom prst="rect">
            <a:avLst/>
          </a:prstGeom>
        </p:spPr>
        <p:txBody>
          <a:bodyPr wrap="none">
            <a:spAutoFit/>
          </a:bodyPr>
          <a:lstStyle/>
          <a:p>
            <a:r>
              <a:rPr lang="he-IL" sz="1600" b="1" u="sng" dirty="0" smtClean="0"/>
              <a:t>זאב בן-צבי</a:t>
            </a:r>
            <a:endParaRPr lang="he-IL" sz="1600" b="1" u="sng" dirty="0"/>
          </a:p>
        </p:txBody>
      </p:sp>
      <p:sp>
        <p:nvSpPr>
          <p:cNvPr id="3" name="מלבן 2"/>
          <p:cNvSpPr/>
          <p:nvPr/>
        </p:nvSpPr>
        <p:spPr>
          <a:xfrm>
            <a:off x="0" y="692696"/>
            <a:ext cx="9144000" cy="1846659"/>
          </a:xfrm>
          <a:prstGeom prst="rect">
            <a:avLst/>
          </a:prstGeom>
        </p:spPr>
        <p:txBody>
          <a:bodyPr wrap="square">
            <a:spAutoFit/>
          </a:bodyPr>
          <a:lstStyle/>
          <a:p>
            <a:r>
              <a:rPr lang="he-IL" sz="1600" dirty="0" smtClean="0"/>
              <a:t>הפסל בן-צבי יצר ביחד עם קבוצה של כ- 50 מעפילים שגורשו למחנות המעצר בקפריסין. בן-צבי הקים במחנה סדנת פיסול - בגבס וחומר, וריקוע נחושת - שהדריך בה , שבה יצרו המעפילים יצירות אשר שיקפו את חווית הפליטות והעקירה שעברו. תלמידיו של בן-צבי יצרו דגמי אנדרטאות להנצחת משפחותיהם, ויצירות אחרות שנועדו לעורר יסודות נפשיים מודחקים בתוך מסגרת אמנותית. בין תלמידיו במחנה היה גם שלמה שוורץ – שהה שנה וחצי במחנות בקפריסין. לצד בן-צבי פעל במקום גם האמן נפתלי בזם, שיצר עם המגורשים אלבום הדפסים ובו דימויים מחיי המחנה. </a:t>
            </a:r>
          </a:p>
          <a:p>
            <a:r>
              <a:rPr lang="he-IL" sz="1600" dirty="0" smtClean="0"/>
              <a:t>בעצם אישיותו ויחסו למעפילים, תרם לרומם את ערכי האדם שבהם.</a:t>
            </a:r>
            <a:endParaRPr lang="he-IL" sz="1600" dirty="0"/>
          </a:p>
        </p:txBody>
      </p:sp>
      <p:sp>
        <p:nvSpPr>
          <p:cNvPr id="4" name="מלבן 3"/>
          <p:cNvSpPr/>
          <p:nvPr/>
        </p:nvSpPr>
        <p:spPr>
          <a:xfrm>
            <a:off x="3419872" y="5733256"/>
            <a:ext cx="1955984" cy="338554"/>
          </a:xfrm>
          <a:prstGeom prst="rect">
            <a:avLst/>
          </a:prstGeom>
        </p:spPr>
        <p:txBody>
          <a:bodyPr wrap="none">
            <a:spAutoFit/>
          </a:bodyPr>
          <a:lstStyle/>
          <a:p>
            <a:r>
              <a:rPr lang="he-IL" sz="1600" dirty="0" smtClean="0"/>
              <a:t>זאב בן-צבי (</a:t>
            </a:r>
            <a:r>
              <a:rPr lang="he-IL" sz="1600" dirty="0" err="1" smtClean="0"/>
              <a:t>קויאבסקי</a:t>
            </a:r>
            <a:r>
              <a:rPr lang="he-IL" sz="1600" dirty="0" smtClean="0"/>
              <a:t>)</a:t>
            </a:r>
            <a:endParaRPr lang="he-IL" sz="1600" dirty="0"/>
          </a:p>
        </p:txBody>
      </p:sp>
      <p:pic>
        <p:nvPicPr>
          <p:cNvPr id="7" name="תמונה 6" descr="זאב  בן-צבי.jpg"/>
          <p:cNvPicPr>
            <a:picLocks noChangeAspect="1"/>
          </p:cNvPicPr>
          <p:nvPr/>
        </p:nvPicPr>
        <p:blipFill>
          <a:blip r:embed="rId3" cstate="print"/>
          <a:stretch>
            <a:fillRect/>
          </a:stretch>
        </p:blipFill>
        <p:spPr>
          <a:xfrm>
            <a:off x="2267744" y="2564904"/>
            <a:ext cx="4392488" cy="3140629"/>
          </a:xfrm>
          <a:prstGeom prst="rect">
            <a:avLst/>
          </a:prstGeom>
        </p:spPr>
      </p:pic>
      <p:sp>
        <p:nvSpPr>
          <p:cNvPr id="8" name="TextBox 7"/>
          <p:cNvSpPr txBox="1"/>
          <p:nvPr/>
        </p:nvSpPr>
        <p:spPr>
          <a:xfrm>
            <a:off x="5580112" y="0"/>
            <a:ext cx="3312368" cy="338554"/>
          </a:xfrm>
          <a:prstGeom prst="rect">
            <a:avLst/>
          </a:prstGeom>
          <a:noFill/>
        </p:spPr>
        <p:txBody>
          <a:bodyPr wrap="square" rtlCol="1">
            <a:spAutoFit/>
          </a:bodyPr>
          <a:lstStyle/>
          <a:p>
            <a:r>
              <a:rPr lang="he-IL" sz="1600" b="1" u="sng" dirty="0" smtClean="0"/>
              <a:t>תרבות ואמנות </a:t>
            </a:r>
            <a:endParaRPr lang="he-IL" sz="1600" b="1" u="sng"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 name="תמונה 1" descr="בזם 1-1.jpg"/>
          <p:cNvPicPr>
            <a:picLocks noChangeAspect="1"/>
          </p:cNvPicPr>
          <p:nvPr/>
        </p:nvPicPr>
        <p:blipFill>
          <a:blip r:embed="rId3" cstate="print"/>
          <a:stretch>
            <a:fillRect/>
          </a:stretch>
        </p:blipFill>
        <p:spPr>
          <a:xfrm>
            <a:off x="899592" y="1196752"/>
            <a:ext cx="3174792" cy="4129261"/>
          </a:xfrm>
          <a:prstGeom prst="rect">
            <a:avLst/>
          </a:prstGeom>
        </p:spPr>
      </p:pic>
      <p:pic>
        <p:nvPicPr>
          <p:cNvPr id="3" name="תמונה 2" descr="בזם 2-1.jpg"/>
          <p:cNvPicPr>
            <a:picLocks noChangeAspect="1"/>
          </p:cNvPicPr>
          <p:nvPr/>
        </p:nvPicPr>
        <p:blipFill>
          <a:blip r:embed="rId4" cstate="print"/>
          <a:stretch>
            <a:fillRect/>
          </a:stretch>
        </p:blipFill>
        <p:spPr>
          <a:xfrm>
            <a:off x="4667250" y="404664"/>
            <a:ext cx="4476750" cy="5810250"/>
          </a:xfrm>
          <a:prstGeom prst="rect">
            <a:avLst/>
          </a:prstGeom>
        </p:spPr>
      </p:pic>
      <p:sp>
        <p:nvSpPr>
          <p:cNvPr id="4" name="TextBox 3"/>
          <p:cNvSpPr txBox="1"/>
          <p:nvPr/>
        </p:nvSpPr>
        <p:spPr>
          <a:xfrm>
            <a:off x="3563888" y="5877272"/>
            <a:ext cx="2088232" cy="338554"/>
          </a:xfrm>
          <a:prstGeom prst="rect">
            <a:avLst/>
          </a:prstGeom>
          <a:noFill/>
        </p:spPr>
        <p:txBody>
          <a:bodyPr wrap="square" rtlCol="1">
            <a:spAutoFit/>
          </a:bodyPr>
          <a:lstStyle/>
          <a:p>
            <a:r>
              <a:rPr lang="he-IL" sz="1600" dirty="0" smtClean="0"/>
              <a:t>הדפסים של נפתלי בזם  </a:t>
            </a:r>
            <a:endParaRPr lang="he-IL" sz="1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3" name="תמונה 2" descr="Moshe Vilenski playing piano and Shoshana Damari singing at DP camps in Cyprus (ca. 1947–48).jpg"/>
          <p:cNvPicPr>
            <a:picLocks noChangeAspect="1"/>
          </p:cNvPicPr>
          <p:nvPr/>
        </p:nvPicPr>
        <p:blipFill>
          <a:blip r:embed="rId3" cstate="print"/>
          <a:stretch>
            <a:fillRect/>
          </a:stretch>
        </p:blipFill>
        <p:spPr>
          <a:xfrm>
            <a:off x="3419872" y="188640"/>
            <a:ext cx="5511591" cy="3577554"/>
          </a:xfrm>
          <a:prstGeom prst="rect">
            <a:avLst/>
          </a:prstGeom>
        </p:spPr>
      </p:pic>
      <p:sp>
        <p:nvSpPr>
          <p:cNvPr id="4" name="TextBox 3"/>
          <p:cNvSpPr txBox="1"/>
          <p:nvPr/>
        </p:nvSpPr>
        <p:spPr>
          <a:xfrm>
            <a:off x="395536" y="908720"/>
            <a:ext cx="2808312" cy="830997"/>
          </a:xfrm>
          <a:prstGeom prst="rect">
            <a:avLst/>
          </a:prstGeom>
          <a:noFill/>
        </p:spPr>
        <p:txBody>
          <a:bodyPr wrap="square" rtlCol="1">
            <a:spAutoFit/>
          </a:bodyPr>
          <a:lstStyle/>
          <a:p>
            <a:r>
              <a:rPr lang="he-IL" sz="1600" dirty="0" smtClean="0"/>
              <a:t>ביקור שושנה דמארי </a:t>
            </a:r>
          </a:p>
          <a:p>
            <a:r>
              <a:rPr lang="he-IL" sz="1600" dirty="0" smtClean="0"/>
              <a:t>ומשה וילנסקי (ליד הפסנתר) </a:t>
            </a:r>
          </a:p>
          <a:p>
            <a:r>
              <a:rPr lang="he-IL" sz="1600" dirty="0" smtClean="0"/>
              <a:t>במחנות קפריסין </a:t>
            </a:r>
            <a:endParaRPr lang="he-IL" sz="1600" dirty="0"/>
          </a:p>
        </p:txBody>
      </p:sp>
      <p:pic>
        <p:nvPicPr>
          <p:cNvPr id="5" name="תמונה 4" descr="מקהלת השומר הצעיר בקפריסין.jpg"/>
          <p:cNvPicPr>
            <a:picLocks noChangeAspect="1"/>
          </p:cNvPicPr>
          <p:nvPr/>
        </p:nvPicPr>
        <p:blipFill>
          <a:blip r:embed="rId4" cstate="print"/>
          <a:stretch>
            <a:fillRect/>
          </a:stretch>
        </p:blipFill>
        <p:spPr>
          <a:xfrm>
            <a:off x="179512" y="3717032"/>
            <a:ext cx="5246292" cy="2918250"/>
          </a:xfrm>
          <a:prstGeom prst="rect">
            <a:avLst/>
          </a:prstGeom>
        </p:spPr>
      </p:pic>
      <p:sp>
        <p:nvSpPr>
          <p:cNvPr id="6" name="מלבן 5"/>
          <p:cNvSpPr/>
          <p:nvPr/>
        </p:nvSpPr>
        <p:spPr>
          <a:xfrm>
            <a:off x="5364088" y="5517232"/>
            <a:ext cx="2685351" cy="338554"/>
          </a:xfrm>
          <a:prstGeom prst="rect">
            <a:avLst/>
          </a:prstGeom>
        </p:spPr>
        <p:txBody>
          <a:bodyPr wrap="none">
            <a:spAutoFit/>
          </a:bodyPr>
          <a:lstStyle/>
          <a:p>
            <a:r>
              <a:rPr lang="he-IL" sz="1600" dirty="0" smtClean="0"/>
              <a:t>מקהלת השומר הצעיר בקפריסין</a:t>
            </a:r>
            <a:endParaRPr lang="he-IL" sz="1600" dirty="0"/>
          </a:p>
        </p:txBody>
      </p:sp>
      <p:sp>
        <p:nvSpPr>
          <p:cNvPr id="7" name="TextBox 6"/>
          <p:cNvSpPr txBox="1"/>
          <p:nvPr/>
        </p:nvSpPr>
        <p:spPr>
          <a:xfrm>
            <a:off x="5940152" y="5805264"/>
            <a:ext cx="1584176" cy="276999"/>
          </a:xfrm>
          <a:prstGeom prst="rect">
            <a:avLst/>
          </a:prstGeom>
          <a:noFill/>
        </p:spPr>
        <p:txBody>
          <a:bodyPr wrap="square" rtlCol="1">
            <a:spAutoFit/>
          </a:bodyPr>
          <a:lstStyle/>
          <a:p>
            <a:r>
              <a:rPr lang="he-IL" sz="1200" dirty="0" smtClean="0"/>
              <a:t>מקור: הארכיון הציוני </a:t>
            </a:r>
            <a:endParaRPr lang="he-IL" sz="1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683568" y="1268760"/>
            <a:ext cx="4104456" cy="2800767"/>
          </a:xfrm>
          <a:prstGeom prst="rect">
            <a:avLst/>
          </a:prstGeom>
          <a:noFill/>
        </p:spPr>
        <p:txBody>
          <a:bodyPr wrap="square" rtlCol="1">
            <a:spAutoFit/>
          </a:bodyPr>
          <a:lstStyle/>
          <a:p>
            <a:r>
              <a:rPr lang="he-IL" sz="1200" dirty="0" smtClean="0">
                <a:solidFill>
                  <a:srgbClr val="FF0000"/>
                </a:solidFill>
              </a:rPr>
              <a:t> </a:t>
            </a:r>
            <a:r>
              <a:rPr lang="he-IL" sz="1600" dirty="0" smtClean="0">
                <a:latin typeface="Guttman Yad-Brush" pitchFamily="2" charset="-79"/>
                <a:cs typeface="Guttman Yad-Brush" pitchFamily="2" charset="-79"/>
              </a:rPr>
              <a:t>וְעָטוּר </a:t>
            </a:r>
            <a:r>
              <a:rPr lang="he-IL" sz="1600" dirty="0" err="1" smtClean="0">
                <a:latin typeface="Guttman Yad-Brush" pitchFamily="2" charset="-79"/>
                <a:cs typeface="Guttman Yad-Brush" pitchFamily="2" charset="-79"/>
              </a:rPr>
              <a:t>עֵש</a:t>
            </a:r>
            <a:r>
              <a:rPr lang="he-IL" sz="1600" dirty="0" smtClean="0">
                <a:latin typeface="Guttman Yad-Brush" pitchFamily="2" charset="-79"/>
                <a:cs typeface="Guttman Yad-Brush" pitchFamily="2" charset="-79"/>
              </a:rPr>
              <a:t>ֶׂב-י</a:t>
            </a:r>
            <a:r>
              <a:rPr lang="he-IL" sz="1600" dirty="0" err="1" smtClean="0">
                <a:latin typeface="Guttman Yad-Brush" pitchFamily="2" charset="-79"/>
                <a:cs typeface="Guttman Yad-Brush" pitchFamily="2" charset="-79"/>
              </a:rPr>
              <a:t>ָם </a:t>
            </a:r>
            <a:r>
              <a:rPr lang="he-IL" sz="1600" dirty="0" smtClean="0">
                <a:latin typeface="Guttman Yad-Brush" pitchFamily="2" charset="-79"/>
                <a:cs typeface="Guttman Yad-Brush" pitchFamily="2" charset="-79"/>
              </a:rPr>
              <a:t>לְרֹאשִׁי כְּמִקְלַעַת</a:t>
            </a:r>
            <a:br>
              <a:rPr lang="he-IL" sz="1600" dirty="0" smtClean="0">
                <a:latin typeface="Guttman Yad-Brush" pitchFamily="2" charset="-79"/>
                <a:cs typeface="Guttman Yad-Brush" pitchFamily="2" charset="-79"/>
              </a:rPr>
            </a:br>
            <a:r>
              <a:rPr lang="he-IL" sz="1600" dirty="0" smtClean="0">
                <a:latin typeface="Guttman Yad-Brush" pitchFamily="2" charset="-79"/>
                <a:cs typeface="Guttman Yad-Brush" pitchFamily="2" charset="-79"/>
              </a:rPr>
              <a:t>בְּעֵינַיִם כְּבוּיוֹת מַצְנִיעוֹת אֶת הַלַּהַט</a:t>
            </a:r>
            <a:br>
              <a:rPr lang="he-IL" sz="1600" dirty="0" smtClean="0">
                <a:latin typeface="Guttman Yad-Brush" pitchFamily="2" charset="-79"/>
                <a:cs typeface="Guttman Yad-Brush" pitchFamily="2" charset="-79"/>
              </a:rPr>
            </a:br>
            <a:r>
              <a:rPr lang="he-IL" sz="1600" dirty="0" smtClean="0">
                <a:latin typeface="Guttman Yad-Brush" pitchFamily="2" charset="-79"/>
                <a:cs typeface="Guttman Yad-Brush" pitchFamily="2" charset="-79"/>
              </a:rPr>
              <a:t>אֶתְרַפֵּ</a:t>
            </a:r>
            <a:r>
              <a:rPr lang="he-IL" sz="1600" dirty="0" err="1" smtClean="0">
                <a:latin typeface="Guttman Yad-Brush" pitchFamily="2" charset="-79"/>
                <a:cs typeface="Guttman Yad-Brush" pitchFamily="2" charset="-79"/>
              </a:rPr>
              <a:t>ק </a:t>
            </a:r>
            <a:r>
              <a:rPr lang="he-IL" sz="1600" dirty="0" smtClean="0">
                <a:latin typeface="Guttman Yad-Brush" pitchFamily="2" charset="-79"/>
                <a:cs typeface="Guttman Yad-Brush" pitchFamily="2" charset="-79"/>
              </a:rPr>
              <a:t>עַל הַחוֹף בִּדְמָמָה </a:t>
            </a:r>
            <a:r>
              <a:rPr lang="he-IL" sz="1600" dirty="0" err="1" smtClean="0">
                <a:latin typeface="Guttman Yad-Brush" pitchFamily="2" charset="-79"/>
                <a:cs typeface="Guttman Yad-Brush" pitchFamily="2" charset="-79"/>
              </a:rPr>
              <a:t>מְשַׁ</a:t>
            </a:r>
            <a:r>
              <a:rPr lang="he-IL" sz="1600" dirty="0" smtClean="0">
                <a:latin typeface="Guttman Yad-Brush" pitchFamily="2" charset="-79"/>
                <a:cs typeface="Guttman Yad-Brush" pitchFamily="2" charset="-79"/>
              </a:rPr>
              <a:t>וַּעַת –</a:t>
            </a:r>
            <a:br>
              <a:rPr lang="he-IL" sz="1600" dirty="0" smtClean="0">
                <a:latin typeface="Guttman Yad-Brush" pitchFamily="2" charset="-79"/>
                <a:cs typeface="Guttman Yad-Brush" pitchFamily="2" charset="-79"/>
              </a:rPr>
            </a:br>
            <a:r>
              <a:rPr lang="he-IL" sz="1600" dirty="0" smtClean="0">
                <a:latin typeface="Guttman Yad-Brush" pitchFamily="2" charset="-79"/>
                <a:cs typeface="Guttman Yad-Brush" pitchFamily="2" charset="-79"/>
              </a:rPr>
              <a:t>הַבַּיְתָה,</a:t>
            </a:r>
            <a:br>
              <a:rPr lang="he-IL" sz="1600" dirty="0" smtClean="0">
                <a:latin typeface="Guttman Yad-Brush" pitchFamily="2" charset="-79"/>
                <a:cs typeface="Guttman Yad-Brush" pitchFamily="2" charset="-79"/>
              </a:rPr>
            </a:br>
            <a:r>
              <a:rPr lang="he-IL" sz="1600" dirty="0" smtClean="0">
                <a:latin typeface="Guttman Yad-Brush" pitchFamily="2" charset="-79"/>
                <a:cs typeface="Guttman Yad-Brush" pitchFamily="2" charset="-79"/>
              </a:rPr>
              <a:t>הַבַּיְ</a:t>
            </a:r>
            <a:r>
              <a:rPr lang="he-IL" sz="1600" dirty="0" err="1" smtClean="0">
                <a:latin typeface="Guttman Yad-Brush" pitchFamily="2" charset="-79"/>
                <a:cs typeface="Guttman Yad-Brush" pitchFamily="2" charset="-79"/>
              </a:rPr>
              <a:t>תָה, הַבַּיְת</a:t>
            </a:r>
            <a:r>
              <a:rPr lang="he-IL" sz="1600" dirty="0" smtClean="0">
                <a:latin typeface="Guttman Yad-Brush" pitchFamily="2" charset="-79"/>
                <a:cs typeface="Guttman Yad-Brush" pitchFamily="2" charset="-79"/>
              </a:rPr>
              <a:t>ָה,</a:t>
            </a:r>
            <a:r>
              <a:rPr lang="he-IL" sz="1600" dirty="0" err="1" smtClean="0">
                <a:latin typeface="Guttman Yad-Brush" pitchFamily="2" charset="-79"/>
                <a:cs typeface="Guttman Yad-Brush" pitchFamily="2" charset="-79"/>
              </a:rPr>
              <a:t> </a:t>
            </a:r>
            <a:r>
              <a:rPr lang="he-IL" sz="1600" dirty="0" smtClean="0">
                <a:latin typeface="Guttman Yad-Brush" pitchFamily="2" charset="-79"/>
                <a:cs typeface="Guttman Yad-Brush" pitchFamily="2" charset="-79"/>
              </a:rPr>
              <a:t>הַבַּיְ</a:t>
            </a:r>
            <a:r>
              <a:rPr lang="he-IL" sz="1600" dirty="0" err="1" smtClean="0">
                <a:latin typeface="Guttman Yad-Brush" pitchFamily="2" charset="-79"/>
                <a:cs typeface="Guttman Yad-Brush" pitchFamily="2" charset="-79"/>
              </a:rPr>
              <a:t>תָה, הַבַּיְת</a:t>
            </a:r>
            <a:r>
              <a:rPr lang="he-IL" sz="1600" dirty="0" smtClean="0">
                <a:latin typeface="Guttman Yad-Brush" pitchFamily="2" charset="-79"/>
                <a:cs typeface="Guttman Yad-Brush" pitchFamily="2" charset="-79"/>
              </a:rPr>
              <a:t>ָה.</a:t>
            </a:r>
            <a:br>
              <a:rPr lang="he-IL" sz="1600" dirty="0" smtClean="0">
                <a:latin typeface="Guttman Yad-Brush" pitchFamily="2" charset="-79"/>
                <a:cs typeface="Guttman Yad-Brush" pitchFamily="2" charset="-79"/>
              </a:rPr>
            </a:br>
            <a:r>
              <a:rPr lang="he-IL" sz="1600" dirty="0" smtClean="0">
                <a:latin typeface="Guttman Yad-Brush" pitchFamily="2" charset="-79"/>
                <a:cs typeface="Guttman Yad-Brush" pitchFamily="2" charset="-79"/>
              </a:rPr>
              <a:t/>
            </a:r>
            <a:br>
              <a:rPr lang="he-IL" sz="1600" dirty="0" smtClean="0">
                <a:latin typeface="Guttman Yad-Brush" pitchFamily="2" charset="-79"/>
                <a:cs typeface="Guttman Yad-Brush" pitchFamily="2" charset="-79"/>
              </a:rPr>
            </a:br>
            <a:r>
              <a:rPr lang="he-IL" sz="1600" dirty="0" smtClean="0">
                <a:latin typeface="Guttman Yad-Brush" pitchFamily="2" charset="-79"/>
                <a:cs typeface="Guttman Yad-Brush" pitchFamily="2" charset="-79"/>
              </a:rPr>
              <a:t>וּרְאִיתֶם אֶת דְּמוּתִי </a:t>
            </a:r>
            <a:r>
              <a:rPr lang="he-IL" sz="1600" dirty="0" err="1" smtClean="0">
                <a:latin typeface="Guttman Yad-Brush" pitchFamily="2" charset="-79"/>
                <a:cs typeface="Guttman Yad-Brush" pitchFamily="2" charset="-79"/>
              </a:rPr>
              <a:t>בֶּעָנ</a:t>
            </a:r>
            <a:r>
              <a:rPr lang="he-IL" sz="1600" dirty="0" smtClean="0">
                <a:latin typeface="Guttman Yad-Brush" pitchFamily="2" charset="-79"/>
                <a:cs typeface="Guttman Yad-Brush" pitchFamily="2" charset="-79"/>
              </a:rPr>
              <a:t>ָן הַנּוֹסֵעַ</a:t>
            </a:r>
            <a:br>
              <a:rPr lang="he-IL" sz="1600" dirty="0" smtClean="0">
                <a:latin typeface="Guttman Yad-Brush" pitchFamily="2" charset="-79"/>
                <a:cs typeface="Guttman Yad-Brush" pitchFamily="2" charset="-79"/>
              </a:rPr>
            </a:br>
            <a:r>
              <a:rPr lang="he-IL" sz="1600" dirty="0" smtClean="0">
                <a:latin typeface="Guttman Yad-Brush" pitchFamily="2" charset="-79"/>
                <a:cs typeface="Guttman Yad-Brush" pitchFamily="2" charset="-79"/>
              </a:rPr>
              <a:t>וּרְאִיתֶם אֶת דְּמוּתִי </a:t>
            </a:r>
            <a:r>
              <a:rPr lang="he-IL" sz="1600" dirty="0" err="1" smtClean="0">
                <a:latin typeface="Guttman Yad-Brush" pitchFamily="2" charset="-79"/>
                <a:cs typeface="Guttman Yad-Brush" pitchFamily="2" charset="-79"/>
              </a:rPr>
              <a:t>בְּאוֹ</a:t>
            </a:r>
            <a:r>
              <a:rPr lang="he-IL" sz="1600" dirty="0" smtClean="0">
                <a:latin typeface="Guttman Yad-Brush" pitchFamily="2" charset="-79"/>
                <a:cs typeface="Guttman Yad-Brush" pitchFamily="2" charset="-79"/>
              </a:rPr>
              <a:t>ר יוֹם הַגּוֹוֵעַ</a:t>
            </a:r>
            <a:br>
              <a:rPr lang="he-IL" sz="1600" dirty="0" smtClean="0">
                <a:latin typeface="Guttman Yad-Brush" pitchFamily="2" charset="-79"/>
                <a:cs typeface="Guttman Yad-Brush" pitchFamily="2" charset="-79"/>
              </a:rPr>
            </a:br>
            <a:r>
              <a:rPr lang="he-IL" sz="1600" dirty="0" smtClean="0">
                <a:latin typeface="Guttman Yad-Brush" pitchFamily="2" charset="-79"/>
                <a:cs typeface="Guttman Yad-Brush" pitchFamily="2" charset="-79"/>
              </a:rPr>
              <a:t>וְקוֹלִי יִרְדָּפְכֶם, לֹא נֻחַם </a:t>
            </a:r>
            <a:r>
              <a:rPr lang="he-IL" sz="1600" dirty="0" err="1" smtClean="0">
                <a:latin typeface="Guttman Yad-Brush" pitchFamily="2" charset="-79"/>
                <a:cs typeface="Guttman Yad-Brush" pitchFamily="2" charset="-79"/>
              </a:rPr>
              <a:t>לֹ</a:t>
            </a:r>
            <a:r>
              <a:rPr lang="he-IL" sz="1600" dirty="0" smtClean="0">
                <a:latin typeface="Guttman Yad-Brush" pitchFamily="2" charset="-79"/>
                <a:cs typeface="Guttman Yad-Brush" pitchFamily="2" charset="-79"/>
              </a:rPr>
              <a:t>א רוֹגֵעַ –</a:t>
            </a:r>
            <a:br>
              <a:rPr lang="he-IL" sz="1600" dirty="0" smtClean="0">
                <a:latin typeface="Guttman Yad-Brush" pitchFamily="2" charset="-79"/>
                <a:cs typeface="Guttman Yad-Brush" pitchFamily="2" charset="-79"/>
              </a:rPr>
            </a:br>
            <a:r>
              <a:rPr lang="he-IL" sz="1600" dirty="0" smtClean="0">
                <a:latin typeface="Guttman Yad-Brush" pitchFamily="2" charset="-79"/>
                <a:cs typeface="Guttman Yad-Brush" pitchFamily="2" charset="-79"/>
              </a:rPr>
              <a:t>הַבַּיְתָה,</a:t>
            </a:r>
            <a:br>
              <a:rPr lang="he-IL" sz="1600" dirty="0" smtClean="0">
                <a:latin typeface="Guttman Yad-Brush" pitchFamily="2" charset="-79"/>
                <a:cs typeface="Guttman Yad-Brush" pitchFamily="2" charset="-79"/>
              </a:rPr>
            </a:br>
            <a:r>
              <a:rPr lang="he-IL" sz="1600" dirty="0" smtClean="0">
                <a:latin typeface="Guttman Yad-Brush" pitchFamily="2" charset="-79"/>
                <a:cs typeface="Guttman Yad-Brush" pitchFamily="2" charset="-79"/>
              </a:rPr>
              <a:t>הַבַּיְ</a:t>
            </a:r>
            <a:r>
              <a:rPr lang="he-IL" sz="1600" dirty="0" err="1" smtClean="0">
                <a:latin typeface="Guttman Yad-Brush" pitchFamily="2" charset="-79"/>
                <a:cs typeface="Guttman Yad-Brush" pitchFamily="2" charset="-79"/>
              </a:rPr>
              <a:t>תָה, הַבַּיְת</a:t>
            </a:r>
            <a:r>
              <a:rPr lang="he-IL" sz="1600" dirty="0" smtClean="0">
                <a:latin typeface="Guttman Yad-Brush" pitchFamily="2" charset="-79"/>
                <a:cs typeface="Guttman Yad-Brush" pitchFamily="2" charset="-79"/>
              </a:rPr>
              <a:t>ָה,</a:t>
            </a:r>
            <a:r>
              <a:rPr lang="he-IL" sz="1600" dirty="0" err="1" smtClean="0">
                <a:latin typeface="Guttman Yad-Brush" pitchFamily="2" charset="-79"/>
                <a:cs typeface="Guttman Yad-Brush" pitchFamily="2" charset="-79"/>
              </a:rPr>
              <a:t> </a:t>
            </a:r>
            <a:r>
              <a:rPr lang="he-IL" sz="1600" dirty="0" smtClean="0">
                <a:latin typeface="Guttman Yad-Brush" pitchFamily="2" charset="-79"/>
                <a:cs typeface="Guttman Yad-Brush" pitchFamily="2" charset="-79"/>
              </a:rPr>
              <a:t>הַבַּיְ</a:t>
            </a:r>
            <a:r>
              <a:rPr lang="he-IL" sz="1600" dirty="0" err="1" smtClean="0">
                <a:latin typeface="Guttman Yad-Brush" pitchFamily="2" charset="-79"/>
                <a:cs typeface="Guttman Yad-Brush" pitchFamily="2" charset="-79"/>
              </a:rPr>
              <a:t>תָה, הַבַּיְת</a:t>
            </a:r>
            <a:r>
              <a:rPr lang="he-IL" sz="1600" dirty="0" smtClean="0">
                <a:latin typeface="Guttman Yad-Brush" pitchFamily="2" charset="-79"/>
                <a:cs typeface="Guttman Yad-Brush" pitchFamily="2" charset="-79"/>
              </a:rPr>
              <a:t>ָה,</a:t>
            </a:r>
            <a:r>
              <a:rPr lang="he-IL" sz="1600" dirty="0" err="1" smtClean="0">
                <a:latin typeface="Guttman Yad-Brush" pitchFamily="2" charset="-79"/>
                <a:cs typeface="Guttman Yad-Brush" pitchFamily="2" charset="-79"/>
              </a:rPr>
              <a:t> </a:t>
            </a:r>
            <a:r>
              <a:rPr lang="he-IL" sz="1600" dirty="0" smtClean="0">
                <a:latin typeface="Guttman Yad-Brush" pitchFamily="2" charset="-79"/>
                <a:cs typeface="Guttman Yad-Brush" pitchFamily="2" charset="-79"/>
              </a:rPr>
              <a:t>הַבַּיְתָה.</a:t>
            </a:r>
            <a:endParaRPr lang="he-IL" sz="1600" dirty="0">
              <a:latin typeface="Guttman Yad-Brush" pitchFamily="2" charset="-79"/>
              <a:cs typeface="Guttman Yad-Brush" pitchFamily="2" charset="-79"/>
            </a:endParaRPr>
          </a:p>
        </p:txBody>
      </p:sp>
      <p:sp>
        <p:nvSpPr>
          <p:cNvPr id="4" name="TextBox 3"/>
          <p:cNvSpPr txBox="1"/>
          <p:nvPr/>
        </p:nvSpPr>
        <p:spPr>
          <a:xfrm>
            <a:off x="8028384" y="188640"/>
            <a:ext cx="750526" cy="338554"/>
          </a:xfrm>
          <a:prstGeom prst="rect">
            <a:avLst/>
          </a:prstGeom>
          <a:noFill/>
        </p:spPr>
        <p:txBody>
          <a:bodyPr wrap="none" rtlCol="1">
            <a:spAutoFit/>
          </a:bodyPr>
          <a:lstStyle/>
          <a:p>
            <a:r>
              <a:rPr lang="he-IL" sz="1600" b="1" u="sng" dirty="0" smtClean="0"/>
              <a:t>הביתה</a:t>
            </a:r>
            <a:endParaRPr lang="he-IL" sz="1600" u="sng" dirty="0"/>
          </a:p>
        </p:txBody>
      </p:sp>
      <p:sp>
        <p:nvSpPr>
          <p:cNvPr id="5" name="TextBox 4"/>
          <p:cNvSpPr txBox="1"/>
          <p:nvPr/>
        </p:nvSpPr>
        <p:spPr>
          <a:xfrm>
            <a:off x="5148064" y="908720"/>
            <a:ext cx="3816424" cy="4278094"/>
          </a:xfrm>
          <a:prstGeom prst="rect">
            <a:avLst/>
          </a:prstGeom>
          <a:noFill/>
        </p:spPr>
        <p:txBody>
          <a:bodyPr wrap="square" rtlCol="1">
            <a:spAutoFit/>
          </a:bodyPr>
          <a:lstStyle/>
          <a:p>
            <a:r>
              <a:rPr lang="he-IL" sz="1600" dirty="0" smtClean="0">
                <a:latin typeface="Guttman Yad-Brush" pitchFamily="2" charset="-79"/>
                <a:cs typeface="Guttman Yad-Brush" pitchFamily="2" charset="-79"/>
              </a:rPr>
              <a:t>מִמִּזְרָח </a:t>
            </a:r>
            <a:r>
              <a:rPr lang="he-IL" sz="1600" dirty="0" err="1" smtClean="0">
                <a:latin typeface="Guttman Yad-Brush" pitchFamily="2" charset="-79"/>
                <a:cs typeface="Guttman Yad-Brush" pitchFamily="2" charset="-79"/>
              </a:rPr>
              <a:t>וּמִ</a:t>
            </a:r>
            <a:r>
              <a:rPr lang="he-IL" sz="1600" dirty="0" smtClean="0">
                <a:latin typeface="Guttman Yad-Brush" pitchFamily="2" charset="-79"/>
                <a:cs typeface="Guttman Yad-Brush" pitchFamily="2" charset="-79"/>
              </a:rPr>
              <a:t>יָּ</a:t>
            </a:r>
            <a:r>
              <a:rPr lang="he-IL" sz="1600" dirty="0" err="1" smtClean="0">
                <a:latin typeface="Guttman Yad-Brush" pitchFamily="2" charset="-79"/>
                <a:cs typeface="Guttman Yad-Brush" pitchFamily="2" charset="-79"/>
              </a:rPr>
              <a:t>ם </a:t>
            </a:r>
            <a:r>
              <a:rPr lang="he-IL" sz="1600" dirty="0" smtClean="0">
                <a:latin typeface="Guttman Yad-Brush" pitchFamily="2" charset="-79"/>
                <a:cs typeface="Guttman Yad-Brush" pitchFamily="2" charset="-79"/>
              </a:rPr>
              <a:t>וּמִכָּל הָאַפְסַיִם</a:t>
            </a:r>
            <a:br>
              <a:rPr lang="he-IL" sz="1600" dirty="0" smtClean="0">
                <a:latin typeface="Guttman Yad-Brush" pitchFamily="2" charset="-79"/>
                <a:cs typeface="Guttman Yad-Brush" pitchFamily="2" charset="-79"/>
              </a:rPr>
            </a:br>
            <a:r>
              <a:rPr lang="he-IL" sz="1600" dirty="0" err="1" smtClean="0">
                <a:latin typeface="Guttman Yad-Brush" pitchFamily="2" charset="-79"/>
                <a:cs typeface="Guttman Yad-Brush" pitchFamily="2" charset="-79"/>
              </a:rPr>
              <a:t>מִכּ</a:t>
            </a:r>
            <a:r>
              <a:rPr lang="he-IL" sz="1600" dirty="0" smtClean="0">
                <a:latin typeface="Guttman Yad-Brush" pitchFamily="2" charset="-79"/>
                <a:cs typeface="Guttman Yad-Brush" pitchFamily="2" charset="-79"/>
              </a:rPr>
              <a:t>ֵפֵי יְשִׁימוֹן וּמִנֵּבֶךְ הַמַּ</a:t>
            </a:r>
            <a:r>
              <a:rPr lang="he-IL" sz="1600" dirty="0" err="1" smtClean="0">
                <a:latin typeface="Guttman Yad-Brush" pitchFamily="2" charset="-79"/>
                <a:cs typeface="Guttman Yad-Brush" pitchFamily="2" charset="-79"/>
              </a:rPr>
              <a:t>יִם</a:t>
            </a:r>
            <a:r>
              <a:rPr lang="he-IL" sz="1600" dirty="0" smtClean="0">
                <a:latin typeface="Guttman Yad-Brush" pitchFamily="2" charset="-79"/>
                <a:cs typeface="Guttman Yad-Brush" pitchFamily="2" charset="-79"/>
              </a:rPr>
              <a:t/>
            </a:r>
            <a:br>
              <a:rPr lang="he-IL" sz="1600" dirty="0" smtClean="0">
                <a:latin typeface="Guttman Yad-Brush" pitchFamily="2" charset="-79"/>
                <a:cs typeface="Guttman Yad-Brush" pitchFamily="2" charset="-79"/>
              </a:rPr>
            </a:br>
            <a:r>
              <a:rPr lang="he-IL" sz="1600" dirty="0" smtClean="0">
                <a:latin typeface="Guttman Yad-Brush" pitchFamily="2" charset="-79"/>
                <a:cs typeface="Guttman Yad-Brush" pitchFamily="2" charset="-79"/>
              </a:rPr>
              <a:t>בּוֹעֲרִים לְבָבוֹ</a:t>
            </a:r>
            <a:r>
              <a:rPr lang="he-IL" sz="1600" dirty="0" err="1" smtClean="0">
                <a:latin typeface="Guttman Yad-Brush" pitchFamily="2" charset="-79"/>
                <a:cs typeface="Guttman Yad-Brush" pitchFamily="2" charset="-79"/>
              </a:rPr>
              <a:t>ת, </a:t>
            </a:r>
            <a:r>
              <a:rPr lang="he-IL" sz="1600" dirty="0" smtClean="0">
                <a:latin typeface="Guttman Yad-Brush" pitchFamily="2" charset="-79"/>
                <a:cs typeface="Guttman Yad-Brush" pitchFamily="2" charset="-79"/>
              </a:rPr>
              <a:t>מוּשָׁט</a:t>
            </a:r>
            <a:r>
              <a:rPr lang="he-IL" sz="1600" dirty="0" err="1" smtClean="0">
                <a:latin typeface="Guttman Yad-Brush" pitchFamily="2" charset="-79"/>
                <a:cs typeface="Guttman Yad-Brush" pitchFamily="2" charset="-79"/>
              </a:rPr>
              <a:t>וֹת </a:t>
            </a:r>
            <a:r>
              <a:rPr lang="he-IL" sz="1600" dirty="0" smtClean="0">
                <a:latin typeface="Guttman Yad-Brush" pitchFamily="2" charset="-79"/>
                <a:cs typeface="Guttman Yad-Brush" pitchFamily="2" charset="-79"/>
              </a:rPr>
              <a:t>הַיָּדַיִם –</a:t>
            </a:r>
            <a:br>
              <a:rPr lang="he-IL" sz="1600" dirty="0" smtClean="0">
                <a:latin typeface="Guttman Yad-Brush" pitchFamily="2" charset="-79"/>
                <a:cs typeface="Guttman Yad-Brush" pitchFamily="2" charset="-79"/>
              </a:rPr>
            </a:br>
            <a:r>
              <a:rPr lang="he-IL" sz="1600" dirty="0" smtClean="0">
                <a:latin typeface="Guttman Yad-Brush" pitchFamily="2" charset="-79"/>
                <a:cs typeface="Guttman Yad-Brush" pitchFamily="2" charset="-79"/>
              </a:rPr>
              <a:t>הַבַּיְתָה,</a:t>
            </a:r>
            <a:br>
              <a:rPr lang="he-IL" sz="1600" dirty="0" smtClean="0">
                <a:latin typeface="Guttman Yad-Brush" pitchFamily="2" charset="-79"/>
                <a:cs typeface="Guttman Yad-Brush" pitchFamily="2" charset="-79"/>
              </a:rPr>
            </a:br>
            <a:r>
              <a:rPr lang="he-IL" sz="1600" dirty="0" smtClean="0">
                <a:latin typeface="Guttman Yad-Brush" pitchFamily="2" charset="-79"/>
                <a:cs typeface="Guttman Yad-Brush" pitchFamily="2" charset="-79"/>
              </a:rPr>
              <a:t>הַבַּיְ</a:t>
            </a:r>
            <a:r>
              <a:rPr lang="he-IL" sz="1600" dirty="0" err="1" smtClean="0">
                <a:latin typeface="Guttman Yad-Brush" pitchFamily="2" charset="-79"/>
                <a:cs typeface="Guttman Yad-Brush" pitchFamily="2" charset="-79"/>
              </a:rPr>
              <a:t>תָה, הַבַּיְת</a:t>
            </a:r>
            <a:r>
              <a:rPr lang="he-IL" sz="1600" dirty="0" smtClean="0">
                <a:latin typeface="Guttman Yad-Brush" pitchFamily="2" charset="-79"/>
                <a:cs typeface="Guttman Yad-Brush" pitchFamily="2" charset="-79"/>
              </a:rPr>
              <a:t>ָה,</a:t>
            </a:r>
            <a:r>
              <a:rPr lang="he-IL" sz="1600" dirty="0" err="1" smtClean="0">
                <a:latin typeface="Guttman Yad-Brush" pitchFamily="2" charset="-79"/>
                <a:cs typeface="Guttman Yad-Brush" pitchFamily="2" charset="-79"/>
              </a:rPr>
              <a:t> </a:t>
            </a:r>
            <a:r>
              <a:rPr lang="he-IL" sz="1600" dirty="0" smtClean="0">
                <a:latin typeface="Guttman Yad-Brush" pitchFamily="2" charset="-79"/>
                <a:cs typeface="Guttman Yad-Brush" pitchFamily="2" charset="-79"/>
              </a:rPr>
              <a:t>הַבַּיְ</a:t>
            </a:r>
            <a:r>
              <a:rPr lang="he-IL" sz="1600" dirty="0" err="1" smtClean="0">
                <a:latin typeface="Guttman Yad-Brush" pitchFamily="2" charset="-79"/>
                <a:cs typeface="Guttman Yad-Brush" pitchFamily="2" charset="-79"/>
              </a:rPr>
              <a:t>תָה, הַבַּיְת</a:t>
            </a:r>
            <a:r>
              <a:rPr lang="he-IL" sz="1600" dirty="0" smtClean="0">
                <a:latin typeface="Guttman Yad-Brush" pitchFamily="2" charset="-79"/>
                <a:cs typeface="Guttman Yad-Brush" pitchFamily="2" charset="-79"/>
              </a:rPr>
              <a:t>ָה.</a:t>
            </a:r>
            <a:r>
              <a:rPr lang="he-IL" sz="1600" dirty="0" smtClean="0"/>
              <a:t/>
            </a:r>
            <a:br>
              <a:rPr lang="he-IL" sz="1600" dirty="0" smtClean="0"/>
            </a:br>
            <a:r>
              <a:rPr lang="he-IL" sz="1600" dirty="0" smtClean="0">
                <a:latin typeface="Guttman Yad-Brush" pitchFamily="2" charset="-79"/>
                <a:cs typeface="Guttman Yad-Brush" pitchFamily="2" charset="-79"/>
              </a:rPr>
              <a:t/>
            </a:r>
            <a:br>
              <a:rPr lang="he-IL" sz="1600" dirty="0" smtClean="0">
                <a:latin typeface="Guttman Yad-Brush" pitchFamily="2" charset="-79"/>
                <a:cs typeface="Guttman Yad-Brush" pitchFamily="2" charset="-79"/>
              </a:rPr>
            </a:br>
            <a:r>
              <a:rPr lang="he-IL" sz="1600" dirty="0" smtClean="0">
                <a:latin typeface="Guttman Yad-Brush" pitchFamily="2" charset="-79"/>
                <a:cs typeface="Guttman Yad-Brush" pitchFamily="2" charset="-79"/>
              </a:rPr>
              <a:t>וּמָה </a:t>
            </a:r>
            <a:r>
              <a:rPr lang="he-IL" sz="1600" dirty="0" err="1" smtClean="0">
                <a:latin typeface="Guttman Yad-Brush" pitchFamily="2" charset="-79"/>
                <a:cs typeface="Guttman Yad-Brush" pitchFamily="2" charset="-79"/>
              </a:rPr>
              <a:t>אֵ</a:t>
            </a:r>
            <a:r>
              <a:rPr lang="he-IL" sz="1600" dirty="0" smtClean="0">
                <a:latin typeface="Guttman Yad-Brush" pitchFamily="2" charset="-79"/>
                <a:cs typeface="Guttman Yad-Brush" pitchFamily="2" charset="-79"/>
              </a:rPr>
              <a:t>שׁ הָרוֹבִים וְאֵימַת </a:t>
            </a:r>
            <a:r>
              <a:rPr lang="he-IL" sz="1600" dirty="0" err="1" smtClean="0">
                <a:latin typeface="Guttman Yad-Brush" pitchFamily="2" charset="-79"/>
                <a:cs typeface="Guttman Yad-Brush" pitchFamily="2" charset="-79"/>
              </a:rPr>
              <a:t>בּו</a:t>
            </a:r>
            <a:r>
              <a:rPr lang="he-IL" sz="1600" dirty="0" smtClean="0">
                <a:latin typeface="Guttman Yad-Brush" pitchFamily="2" charset="-79"/>
                <a:cs typeface="Guttman Yad-Brush" pitchFamily="2" charset="-79"/>
              </a:rPr>
              <a:t>ֹר הַכֶּלֶא</a:t>
            </a:r>
            <a:br>
              <a:rPr lang="he-IL" sz="1600" dirty="0" smtClean="0">
                <a:latin typeface="Guttman Yad-Brush" pitchFamily="2" charset="-79"/>
                <a:cs typeface="Guttman Yad-Brush" pitchFamily="2" charset="-79"/>
              </a:rPr>
            </a:br>
            <a:r>
              <a:rPr lang="he-IL" sz="1600" dirty="0" smtClean="0">
                <a:latin typeface="Guttman Yad-Brush" pitchFamily="2" charset="-79"/>
                <a:cs typeface="Guttman Yad-Brush" pitchFamily="2" charset="-79"/>
              </a:rPr>
              <a:t>מַחְשַׁכֵּי </a:t>
            </a:r>
            <a:r>
              <a:rPr lang="he-IL" sz="1600" dirty="0" err="1" smtClean="0">
                <a:latin typeface="Guttman Yad-Brush" pitchFamily="2" charset="-79"/>
                <a:cs typeface="Guttman Yad-Brush" pitchFamily="2" charset="-79"/>
              </a:rPr>
              <a:t>מְצוּ</a:t>
            </a:r>
            <a:r>
              <a:rPr lang="he-IL" sz="1600" dirty="0" smtClean="0">
                <a:latin typeface="Guttman Yad-Brush" pitchFamily="2" charset="-79"/>
                <a:cs typeface="Guttman Yad-Brush" pitchFamily="2" charset="-79"/>
              </a:rPr>
              <a:t>לָה וְשִׁנֵּי צוּר הַסֶּ</a:t>
            </a:r>
            <a:r>
              <a:rPr lang="he-IL" sz="1600" dirty="0" err="1" smtClean="0">
                <a:latin typeface="Guttman Yad-Brush" pitchFamily="2" charset="-79"/>
                <a:cs typeface="Guttman Yad-Brush" pitchFamily="2" charset="-79"/>
              </a:rPr>
              <a:t>לַע</a:t>
            </a:r>
            <a:r>
              <a:rPr lang="he-IL" sz="1600" dirty="0" smtClean="0">
                <a:latin typeface="Guttman Yad-Brush" pitchFamily="2" charset="-79"/>
                <a:cs typeface="Guttman Yad-Brush" pitchFamily="2" charset="-79"/>
              </a:rPr>
              <a:t/>
            </a:r>
            <a:br>
              <a:rPr lang="he-IL" sz="1600" dirty="0" smtClean="0">
                <a:latin typeface="Guttman Yad-Brush" pitchFamily="2" charset="-79"/>
                <a:cs typeface="Guttman Yad-Brush" pitchFamily="2" charset="-79"/>
              </a:rPr>
            </a:br>
            <a:r>
              <a:rPr lang="he-IL" sz="1600" dirty="0" smtClean="0">
                <a:latin typeface="Guttman Yad-Brush" pitchFamily="2" charset="-79"/>
                <a:cs typeface="Guttman Yad-Brush" pitchFamily="2" charset="-79"/>
              </a:rPr>
              <a:t>לְנִשְׁמַת </a:t>
            </a:r>
            <a:r>
              <a:rPr lang="he-IL" sz="1600" dirty="0" err="1" smtClean="0">
                <a:latin typeface="Guttman Yad-Brush" pitchFamily="2" charset="-79"/>
                <a:cs typeface="Guttman Yad-Brush" pitchFamily="2" charset="-79"/>
              </a:rPr>
              <a:t>יְהוּ</a:t>
            </a:r>
            <a:r>
              <a:rPr lang="he-IL" sz="1600" dirty="0" smtClean="0">
                <a:latin typeface="Guttman Yad-Brush" pitchFamily="2" charset="-79"/>
                <a:cs typeface="Guttman Yad-Brush" pitchFamily="2" charset="-79"/>
              </a:rPr>
              <a:t>דִי שְׁבוּיַת </a:t>
            </a:r>
            <a:r>
              <a:rPr lang="he-IL" sz="1600" dirty="0" err="1" smtClean="0">
                <a:latin typeface="Guttman Yad-Brush" pitchFamily="2" charset="-79"/>
                <a:cs typeface="Guttman Yad-Brush" pitchFamily="2" charset="-79"/>
              </a:rPr>
              <a:t>אוֹ</a:t>
            </a:r>
            <a:r>
              <a:rPr lang="he-IL" sz="1600" dirty="0" smtClean="0">
                <a:latin typeface="Guttman Yad-Brush" pitchFamily="2" charset="-79"/>
                <a:cs typeface="Guttman Yad-Brush" pitchFamily="2" charset="-79"/>
              </a:rPr>
              <a:t>ר הַפֶּלֶא –</a:t>
            </a:r>
            <a:br>
              <a:rPr lang="he-IL" sz="1600" dirty="0" smtClean="0">
                <a:latin typeface="Guttman Yad-Brush" pitchFamily="2" charset="-79"/>
                <a:cs typeface="Guttman Yad-Brush" pitchFamily="2" charset="-79"/>
              </a:rPr>
            </a:br>
            <a:r>
              <a:rPr lang="he-IL" sz="1600" dirty="0" smtClean="0">
                <a:latin typeface="Guttman Yad-Brush" pitchFamily="2" charset="-79"/>
                <a:cs typeface="Guttman Yad-Brush" pitchFamily="2" charset="-79"/>
              </a:rPr>
              <a:t>הַבַּיְתָה,</a:t>
            </a:r>
            <a:br>
              <a:rPr lang="he-IL" sz="1600" dirty="0" smtClean="0">
                <a:latin typeface="Guttman Yad-Brush" pitchFamily="2" charset="-79"/>
                <a:cs typeface="Guttman Yad-Brush" pitchFamily="2" charset="-79"/>
              </a:rPr>
            </a:br>
            <a:r>
              <a:rPr lang="he-IL" sz="1600" dirty="0" smtClean="0">
                <a:latin typeface="Guttman Yad-Brush" pitchFamily="2" charset="-79"/>
                <a:cs typeface="Guttman Yad-Brush" pitchFamily="2" charset="-79"/>
              </a:rPr>
              <a:t>הַבַּיְ</a:t>
            </a:r>
            <a:r>
              <a:rPr lang="he-IL" sz="1600" dirty="0" err="1" smtClean="0">
                <a:latin typeface="Guttman Yad-Brush" pitchFamily="2" charset="-79"/>
                <a:cs typeface="Guttman Yad-Brush" pitchFamily="2" charset="-79"/>
              </a:rPr>
              <a:t>תָה, </a:t>
            </a:r>
            <a:r>
              <a:rPr lang="he-IL" sz="1600" dirty="0" smtClean="0">
                <a:latin typeface="Guttman Yad-Brush" pitchFamily="2" charset="-79"/>
                <a:cs typeface="Guttman Yad-Brush" pitchFamily="2" charset="-79"/>
              </a:rPr>
              <a:t>הַבַּ</a:t>
            </a:r>
            <a:r>
              <a:rPr lang="he-IL" sz="1600" dirty="0" err="1" smtClean="0">
                <a:latin typeface="Guttman Yad-Brush" pitchFamily="2" charset="-79"/>
                <a:cs typeface="Guttman Yad-Brush" pitchFamily="2" charset="-79"/>
              </a:rPr>
              <a:t>יְת</a:t>
            </a:r>
            <a:r>
              <a:rPr lang="he-IL" sz="1600" dirty="0" smtClean="0">
                <a:latin typeface="Guttman Yad-Brush" pitchFamily="2" charset="-79"/>
                <a:cs typeface="Guttman Yad-Brush" pitchFamily="2" charset="-79"/>
              </a:rPr>
              <a:t>ָה,</a:t>
            </a:r>
            <a:r>
              <a:rPr lang="he-IL" sz="1600" dirty="0" err="1" smtClean="0">
                <a:latin typeface="Guttman Yad-Brush" pitchFamily="2" charset="-79"/>
                <a:cs typeface="Guttman Yad-Brush" pitchFamily="2" charset="-79"/>
              </a:rPr>
              <a:t> </a:t>
            </a:r>
            <a:r>
              <a:rPr lang="he-IL" sz="1600" dirty="0" smtClean="0">
                <a:latin typeface="Guttman Yad-Brush" pitchFamily="2" charset="-79"/>
                <a:cs typeface="Guttman Yad-Brush" pitchFamily="2" charset="-79"/>
              </a:rPr>
              <a:t>הַבַּיְ</a:t>
            </a:r>
            <a:r>
              <a:rPr lang="he-IL" sz="1600" dirty="0" err="1" smtClean="0">
                <a:latin typeface="Guttman Yad-Brush" pitchFamily="2" charset="-79"/>
                <a:cs typeface="Guttman Yad-Brush" pitchFamily="2" charset="-79"/>
              </a:rPr>
              <a:t>תָה, </a:t>
            </a:r>
            <a:r>
              <a:rPr lang="he-IL" sz="1600" dirty="0" smtClean="0">
                <a:latin typeface="Guttman Yad-Brush" pitchFamily="2" charset="-79"/>
                <a:cs typeface="Guttman Yad-Brush" pitchFamily="2" charset="-79"/>
              </a:rPr>
              <a:t>הַבַּיְתָה.</a:t>
            </a:r>
            <a:br>
              <a:rPr lang="he-IL" sz="1600" dirty="0" smtClean="0">
                <a:latin typeface="Guttman Yad-Brush" pitchFamily="2" charset="-79"/>
                <a:cs typeface="Guttman Yad-Brush" pitchFamily="2" charset="-79"/>
              </a:rPr>
            </a:br>
            <a:r>
              <a:rPr lang="he-IL" sz="1600" dirty="0" smtClean="0"/>
              <a:t/>
            </a:r>
            <a:br>
              <a:rPr lang="he-IL" sz="1600" dirty="0" smtClean="0"/>
            </a:br>
            <a:r>
              <a:rPr lang="he-IL" sz="1600" dirty="0" smtClean="0">
                <a:latin typeface="Guttman Yad-Brush" pitchFamily="2" charset="-79"/>
                <a:cs typeface="Guttman Yad-Brush" pitchFamily="2" charset="-79"/>
              </a:rPr>
              <a:t>אִם אָמוּת בַּסְּפִינָה </a:t>
            </a:r>
            <a:r>
              <a:rPr lang="he-IL" sz="1600" dirty="0" err="1" smtClean="0">
                <a:latin typeface="Guttman Yad-Brush" pitchFamily="2" charset="-79"/>
                <a:cs typeface="Guttman Yad-Brush" pitchFamily="2" charset="-79"/>
              </a:rPr>
              <a:t>הַתּוֹע</a:t>
            </a:r>
            <a:r>
              <a:rPr lang="he-IL" sz="1600" dirty="0" smtClean="0">
                <a:latin typeface="Guttman Yad-Brush" pitchFamily="2" charset="-79"/>
                <a:cs typeface="Guttman Yad-Brush" pitchFamily="2" charset="-79"/>
              </a:rPr>
              <a:t>ָה וְנוֹדֶדֶת</a:t>
            </a:r>
            <a:br>
              <a:rPr lang="he-IL" sz="1600" dirty="0" smtClean="0">
                <a:latin typeface="Guttman Yad-Brush" pitchFamily="2" charset="-79"/>
                <a:cs typeface="Guttman Yad-Brush" pitchFamily="2" charset="-79"/>
              </a:rPr>
            </a:br>
            <a:r>
              <a:rPr lang="he-IL" sz="1600" dirty="0" smtClean="0">
                <a:latin typeface="Guttman Yad-Brush" pitchFamily="2" charset="-79"/>
                <a:cs typeface="Guttman Yad-Brush" pitchFamily="2" charset="-79"/>
              </a:rPr>
              <a:t>גְּוִיָּתִי </a:t>
            </a:r>
            <a:r>
              <a:rPr lang="he-IL" sz="1600" dirty="0" err="1" smtClean="0">
                <a:latin typeface="Guttman Yad-Brush" pitchFamily="2" charset="-79"/>
                <a:cs typeface="Guttman Yad-Brush" pitchFamily="2" charset="-79"/>
              </a:rPr>
              <a:t>מֻשְׁ</a:t>
            </a:r>
            <a:r>
              <a:rPr lang="he-IL" sz="1600" dirty="0" smtClean="0">
                <a:latin typeface="Guttman Yad-Brush" pitchFamily="2" charset="-79"/>
                <a:cs typeface="Guttman Yad-Brush" pitchFamily="2" charset="-79"/>
              </a:rPr>
              <a:t>לָכָ</a:t>
            </a:r>
            <a:r>
              <a:rPr lang="he-IL" sz="1600" dirty="0" err="1" smtClean="0">
                <a:latin typeface="Guttman Yad-Brush" pitchFamily="2" charset="-79"/>
                <a:cs typeface="Guttman Yad-Brush" pitchFamily="2" charset="-79"/>
              </a:rPr>
              <a:t>ה </a:t>
            </a:r>
            <a:r>
              <a:rPr lang="he-IL" sz="1600" dirty="0" smtClean="0">
                <a:latin typeface="Guttman Yad-Brush" pitchFamily="2" charset="-79"/>
                <a:cs typeface="Guttman Yad-Brush" pitchFamily="2" charset="-79"/>
              </a:rPr>
              <a:t>לַתְּהוֹם הַנֶּחְרֶדֶת</a:t>
            </a:r>
            <a:br>
              <a:rPr lang="he-IL" sz="1600" dirty="0" smtClean="0">
                <a:latin typeface="Guttman Yad-Brush" pitchFamily="2" charset="-79"/>
                <a:cs typeface="Guttman Yad-Brush" pitchFamily="2" charset="-79"/>
              </a:rPr>
            </a:br>
            <a:r>
              <a:rPr lang="he-IL" sz="1600" dirty="0" smtClean="0">
                <a:latin typeface="Guttman Yad-Brush" pitchFamily="2" charset="-79"/>
                <a:cs typeface="Guttman Yad-Brush" pitchFamily="2" charset="-79"/>
              </a:rPr>
              <a:t>עוֹד תַּפְל</a:t>
            </a:r>
            <a:r>
              <a:rPr lang="he-IL" sz="1600" dirty="0" err="1" smtClean="0">
                <a:latin typeface="Guttman Yad-Brush" pitchFamily="2" charset="-79"/>
                <a:cs typeface="Guttman Yad-Brush" pitchFamily="2" charset="-79"/>
              </a:rPr>
              <a:t>ִיג </a:t>
            </a:r>
            <a:r>
              <a:rPr lang="he-IL" sz="1600" dirty="0" smtClean="0">
                <a:latin typeface="Guttman Yad-Brush" pitchFamily="2" charset="-79"/>
                <a:cs typeface="Guttman Yad-Brush" pitchFamily="2" charset="-79"/>
              </a:rPr>
              <a:t>בְּדַרְכָּהּ הָאַחַת, הַמְּיֻחֶדֶת</a:t>
            </a:r>
            <a:br>
              <a:rPr lang="he-IL" sz="1600" dirty="0" smtClean="0">
                <a:latin typeface="Guttman Yad-Brush" pitchFamily="2" charset="-79"/>
                <a:cs typeface="Guttman Yad-Brush" pitchFamily="2" charset="-79"/>
              </a:rPr>
            </a:br>
            <a:r>
              <a:rPr lang="he-IL" sz="1600" dirty="0" err="1" smtClean="0">
                <a:latin typeface="Guttman Yad-Brush" pitchFamily="2" charset="-79"/>
                <a:cs typeface="Guttman Yad-Brush" pitchFamily="2" charset="-79"/>
              </a:rPr>
              <a:t>הַבַּיְת</a:t>
            </a:r>
            <a:r>
              <a:rPr lang="he-IL" sz="1600" dirty="0" smtClean="0">
                <a:latin typeface="Guttman Yad-Brush" pitchFamily="2" charset="-79"/>
                <a:cs typeface="Guttman Yad-Brush" pitchFamily="2" charset="-79"/>
              </a:rPr>
              <a:t>ָה,</a:t>
            </a:r>
            <a:br>
              <a:rPr lang="he-IL" sz="1600" dirty="0" smtClean="0">
                <a:latin typeface="Guttman Yad-Brush" pitchFamily="2" charset="-79"/>
                <a:cs typeface="Guttman Yad-Brush" pitchFamily="2" charset="-79"/>
              </a:rPr>
            </a:br>
            <a:r>
              <a:rPr lang="he-IL" sz="1600" dirty="0" smtClean="0">
                <a:latin typeface="Guttman Yad-Brush" pitchFamily="2" charset="-79"/>
                <a:cs typeface="Guttman Yad-Brush" pitchFamily="2" charset="-79"/>
              </a:rPr>
              <a:t>הַבַּיְ</a:t>
            </a:r>
            <a:r>
              <a:rPr lang="he-IL" sz="1600" dirty="0" err="1" smtClean="0">
                <a:latin typeface="Guttman Yad-Brush" pitchFamily="2" charset="-79"/>
                <a:cs typeface="Guttman Yad-Brush" pitchFamily="2" charset="-79"/>
              </a:rPr>
              <a:t>תָה, הַבַּיְת</a:t>
            </a:r>
            <a:r>
              <a:rPr lang="he-IL" sz="1600" dirty="0" smtClean="0">
                <a:latin typeface="Guttman Yad-Brush" pitchFamily="2" charset="-79"/>
                <a:cs typeface="Guttman Yad-Brush" pitchFamily="2" charset="-79"/>
              </a:rPr>
              <a:t>ָה,</a:t>
            </a:r>
            <a:r>
              <a:rPr lang="he-IL" sz="1600" dirty="0" err="1" smtClean="0">
                <a:latin typeface="Guttman Yad-Brush" pitchFamily="2" charset="-79"/>
                <a:cs typeface="Guttman Yad-Brush" pitchFamily="2" charset="-79"/>
              </a:rPr>
              <a:t> </a:t>
            </a:r>
            <a:r>
              <a:rPr lang="he-IL" sz="1600" dirty="0" smtClean="0">
                <a:latin typeface="Guttman Yad-Brush" pitchFamily="2" charset="-79"/>
                <a:cs typeface="Guttman Yad-Brush" pitchFamily="2" charset="-79"/>
              </a:rPr>
              <a:t>הַבַּיְ</a:t>
            </a:r>
            <a:r>
              <a:rPr lang="he-IL" sz="1600" dirty="0" err="1" smtClean="0">
                <a:latin typeface="Guttman Yad-Brush" pitchFamily="2" charset="-79"/>
                <a:cs typeface="Guttman Yad-Brush" pitchFamily="2" charset="-79"/>
              </a:rPr>
              <a:t>תָה, הַבַּיְת</a:t>
            </a:r>
            <a:r>
              <a:rPr lang="he-IL" sz="1600" dirty="0" smtClean="0">
                <a:latin typeface="Guttman Yad-Brush" pitchFamily="2" charset="-79"/>
                <a:cs typeface="Guttman Yad-Brush" pitchFamily="2" charset="-79"/>
              </a:rPr>
              <a:t>ָה.</a:t>
            </a:r>
            <a:endParaRPr lang="he-IL" sz="1200" dirty="0">
              <a:solidFill>
                <a:srgbClr val="FF0000"/>
              </a:solidFill>
            </a:endParaRPr>
          </a:p>
        </p:txBody>
      </p:sp>
      <p:sp>
        <p:nvSpPr>
          <p:cNvPr id="7" name="TextBox 6"/>
          <p:cNvSpPr txBox="1"/>
          <p:nvPr/>
        </p:nvSpPr>
        <p:spPr>
          <a:xfrm>
            <a:off x="6732240" y="548680"/>
            <a:ext cx="2232248" cy="338554"/>
          </a:xfrm>
          <a:prstGeom prst="rect">
            <a:avLst/>
          </a:prstGeom>
          <a:noFill/>
        </p:spPr>
        <p:txBody>
          <a:bodyPr wrap="square" rtlCol="1">
            <a:spAutoFit/>
          </a:bodyPr>
          <a:lstStyle/>
          <a:p>
            <a:r>
              <a:rPr lang="he-IL" sz="1600" dirty="0" smtClean="0"/>
              <a:t>מילים: אהרון אשמן     </a:t>
            </a:r>
            <a:endParaRPr lang="he-IL" sz="1600" dirty="0"/>
          </a:p>
        </p:txBody>
      </p:sp>
      <p:sp>
        <p:nvSpPr>
          <p:cNvPr id="9" name="TextBox 8"/>
          <p:cNvSpPr txBox="1"/>
          <p:nvPr/>
        </p:nvSpPr>
        <p:spPr>
          <a:xfrm>
            <a:off x="611560" y="5589240"/>
            <a:ext cx="8172400" cy="584775"/>
          </a:xfrm>
          <a:prstGeom prst="rect">
            <a:avLst/>
          </a:prstGeom>
          <a:noFill/>
          <a:ln>
            <a:solidFill>
              <a:schemeClr val="tx1"/>
            </a:solidFill>
          </a:ln>
        </p:spPr>
        <p:txBody>
          <a:bodyPr wrap="square" rtlCol="1">
            <a:spAutoFit/>
          </a:bodyPr>
          <a:lstStyle/>
          <a:p>
            <a:r>
              <a:rPr lang="he-IL" sz="1400" dirty="0" smtClean="0"/>
              <a:t>השיר נכתב ב- 1945 בהשפעת אֵימי המלחמה וזוועות השואה.  </a:t>
            </a:r>
          </a:p>
          <a:p>
            <a:r>
              <a:rPr lang="he-IL" sz="1400" dirty="0" smtClean="0"/>
              <a:t>בשנת 1948 שרה שושנה דמארי את השיר באוזני אלפי יהודים במחנות העקורים בקפריסין, בימי העליה הבלתי-לגלית. </a:t>
            </a:r>
            <a:r>
              <a:rPr lang="he-IL" dirty="0" smtClean="0"/>
              <a:t>   </a:t>
            </a:r>
            <a:endParaRPr lang="he-IL" dirty="0"/>
          </a:p>
        </p:txBody>
      </p:sp>
      <p:sp>
        <p:nvSpPr>
          <p:cNvPr id="10" name="TextBox 9"/>
          <p:cNvSpPr txBox="1"/>
          <p:nvPr/>
        </p:nvSpPr>
        <p:spPr>
          <a:xfrm>
            <a:off x="179512" y="6381328"/>
            <a:ext cx="5328592" cy="276999"/>
          </a:xfrm>
          <a:prstGeom prst="rect">
            <a:avLst/>
          </a:prstGeom>
          <a:noFill/>
        </p:spPr>
        <p:txBody>
          <a:bodyPr wrap="square" rtlCol="1">
            <a:spAutoFit/>
          </a:bodyPr>
          <a:lstStyle/>
          <a:p>
            <a:pPr algn="l" rtl="0"/>
            <a:r>
              <a:rPr lang="en-US" sz="1200" dirty="0" smtClean="0">
                <a:hlinkClick r:id="rId3"/>
              </a:rPr>
              <a:t>https://www.zemereshet.co.il/song.asp?id=752</a:t>
            </a:r>
            <a:r>
              <a:rPr lang="en-US" sz="1200" dirty="0" smtClean="0"/>
              <a:t>      </a:t>
            </a:r>
            <a:r>
              <a:rPr lang="he-IL" sz="1200" dirty="0" smtClean="0"/>
              <a:t>לקריאה על השיר ולהאזנה:</a:t>
            </a:r>
            <a:endParaRPr lang="he-IL" sz="1200" dirty="0"/>
          </a:p>
        </p:txBody>
      </p:sp>
      <p:pic>
        <p:nvPicPr>
          <p:cNvPr id="8" name="תמונה 7" descr="Music-Note-Coloring-Pages-For-Kids- 768x546.jpg"/>
          <p:cNvPicPr>
            <a:picLocks noChangeAspect="1"/>
          </p:cNvPicPr>
          <p:nvPr/>
        </p:nvPicPr>
        <p:blipFill>
          <a:blip r:embed="rId4" cstate="print">
            <a:duotone>
              <a:prstClr val="black"/>
              <a:schemeClr val="accent3">
                <a:tint val="45000"/>
                <a:satMod val="400000"/>
              </a:schemeClr>
            </a:duotone>
          </a:blip>
          <a:stretch>
            <a:fillRect/>
          </a:stretch>
        </p:blipFill>
        <p:spPr>
          <a:xfrm>
            <a:off x="755576" y="116632"/>
            <a:ext cx="922879" cy="656109"/>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5" name="תמונה 4" descr="רישום של הצייר שמוליק כץ 1-1.jpg"/>
          <p:cNvPicPr>
            <a:picLocks noChangeAspect="1"/>
          </p:cNvPicPr>
          <p:nvPr/>
        </p:nvPicPr>
        <p:blipFill>
          <a:blip r:embed="rId3" cstate="print"/>
          <a:stretch>
            <a:fillRect/>
          </a:stretch>
        </p:blipFill>
        <p:spPr>
          <a:xfrm>
            <a:off x="1187624" y="0"/>
            <a:ext cx="6858000" cy="6858000"/>
          </a:xfrm>
          <a:prstGeom prst="rect">
            <a:avLst/>
          </a:prstGeom>
        </p:spPr>
      </p:pic>
      <p:sp>
        <p:nvSpPr>
          <p:cNvPr id="3" name="מלבן 2"/>
          <p:cNvSpPr/>
          <p:nvPr/>
        </p:nvSpPr>
        <p:spPr>
          <a:xfrm>
            <a:off x="5516755" y="6165304"/>
            <a:ext cx="2318262" cy="338554"/>
          </a:xfrm>
          <a:prstGeom prst="rect">
            <a:avLst/>
          </a:prstGeom>
        </p:spPr>
        <p:txBody>
          <a:bodyPr wrap="none">
            <a:spAutoFit/>
          </a:bodyPr>
          <a:lstStyle/>
          <a:p>
            <a:r>
              <a:rPr lang="he-IL" sz="1600" dirty="0" smtClean="0"/>
              <a:t>רישום של הצייר שמוליק כץ</a:t>
            </a:r>
            <a:endParaRPr lang="he-IL"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מלבן 1"/>
          <p:cNvSpPr/>
          <p:nvPr/>
        </p:nvSpPr>
        <p:spPr>
          <a:xfrm>
            <a:off x="0" y="188640"/>
            <a:ext cx="8892480" cy="5509200"/>
          </a:xfrm>
          <a:prstGeom prst="rect">
            <a:avLst/>
          </a:prstGeom>
        </p:spPr>
        <p:txBody>
          <a:bodyPr wrap="square">
            <a:spAutoFit/>
          </a:bodyPr>
          <a:lstStyle/>
          <a:p>
            <a:r>
              <a:rPr lang="he-IL" sz="1600" b="1" u="sng" dirty="0" smtClean="0"/>
              <a:t>השליחים</a:t>
            </a:r>
            <a:r>
              <a:rPr lang="he-IL" sz="1600" u="sng" dirty="0" smtClean="0"/>
              <a:t>  </a:t>
            </a:r>
          </a:p>
          <a:p>
            <a:endParaRPr lang="he-IL" sz="1600" u="sng" dirty="0" smtClean="0"/>
          </a:p>
          <a:p>
            <a:r>
              <a:rPr lang="he-IL" sz="1600" dirty="0" smtClean="0"/>
              <a:t>בין כ- 52,000 המעפילים שעברו את מחנות קפריסין היו כ- 8,000 ילדים בגילים בין 6 ל- 17. 6,000 מהם היו יתומי השואה, והיה צריך להעניק להם חינוך מינימאלי. בעניין זה הגיע הג'וינט להסכם על שיתוף-פעולה עם מחלקת עליית הנוער בארץ, וקבוצה של אנשי חינוך מטעמה נכללה במסגרת המשלחת הסיעודית של הג'וינט במחנות. אנשי עליית הנוער הפרידו את רוב הילדים ובני-הנוער מהמבוגרים וריכזו אותם במחנה מיוחד, שנודע בכינויו 'כפר-הנוער' במחנה 65. שם הם זכו ליתר תשומת-לב וטיפול המוסדות. הוקם בית-ספר, שהתבסס בעיקרו על כוחות ההוראה הדלים שבקרב המעפילים, שהסתייעו במעט השליחים שהגיעו מהארץ. </a:t>
            </a:r>
            <a:br>
              <a:rPr lang="he-IL" sz="1600" dirty="0" smtClean="0"/>
            </a:br>
            <a:r>
              <a:rPr lang="he-IL" sz="1600" dirty="0" smtClean="0"/>
              <a:t>כל עובדי הסיעוד במשלחת הג'וינט גויסו מקרב היישוב בארץ-ישראל. במשלחת זאת נכללו גם השליחים המעטים מטעם הסוכנות היהודית, והג'וינט העניק את הכיסוי החוקי לפעולתם במחנות. </a:t>
            </a:r>
          </a:p>
          <a:p>
            <a:r>
              <a:rPr lang="he-IL" sz="1600" dirty="0" smtClean="0"/>
              <a:t>תפקיד חשוב מילאו במחנות קפריסין השליחים הארץ-ישראליים. רובם באו מקרב התנועות הקיבוציות, כדי לנהל פעילות חינוכית וארגונית בקרב תנועותיהם ולהכשיר את גרעיניהן לקראת ייעודם ההתיישבותי בארץ. בשנה הראשונה לגירוש פעלו רוב השליחים בעיקר בפעילות החינוכית </a:t>
            </a:r>
            <a:r>
              <a:rPr lang="he-IL" sz="1600" dirty="0" err="1" smtClean="0"/>
              <a:t>ב'כפר</a:t>
            </a:r>
            <a:r>
              <a:rPr lang="he-IL" sz="1600" dirty="0" smtClean="0"/>
              <a:t>-הנוער' שבמחנה 65, שם רוכזו למעלה מ- 2,000 ילדים ובני-נוער, שעמדו להיקלט במסגרות החינוכיות של עליית הנוער בהתיישבות העובדת. ורק מיעוטם התמסרו לפעילות בקרב הציבור הבוגר יותר, גם הם כמעט רק בקרב אלה שהיו מאורגנים בקיבוצים. לצדם פעלו עוד שתי קבוצות קטנות יותר של שליחים שלא זוהו עם שום תנועה, והם מורי הסמינר על-שם רוטנברג ושליחי הפלמ"ח. </a:t>
            </a:r>
            <a:br>
              <a:rPr lang="he-IL" sz="1600" dirty="0" smtClean="0"/>
            </a:br>
            <a:r>
              <a:rPr lang="he-IL" sz="1600" dirty="0" smtClean="0"/>
              <a:t>מורי סמינר רוטנברג היו קבוצת סטודנטים ומורים צעירים, רובם מהאוניברסיטה העברית, אשר קיימו במחנות הגירוש בית-ספר להשכלת מבוגרים, שלא היה אלא שלוחה של הסמינר על-שם פנחס </a:t>
            </a:r>
            <a:r>
              <a:rPr lang="he-IL" sz="1600" dirty="0" err="1" smtClean="0"/>
              <a:t>רוטננרג</a:t>
            </a:r>
            <a:r>
              <a:rPr lang="he-IL" sz="1600" dirty="0" smtClean="0"/>
              <a:t> בחיפה, שהוקם ביוזמתו של מנהלו ברוך רובינשטיין ובסיועו של הג'וינט בקפריסין. סמינר זה פעל ברציפות במשך שנה וחצי, מאמצע 1947 ועד סגירת המחנות בפברואר 1949. במשך תקופה זו למדו בו כ- 1,800 איש תורה לשמה, כשהוא פתוח בפני מועמדים מכל שדרות הציבור שבמחנה, בלא כל מפתח מפלגתי. </a:t>
            </a:r>
            <a:endParaRPr lang="he-IL" sz="1600" dirty="0"/>
          </a:p>
        </p:txBody>
      </p:sp>
      <p:sp>
        <p:nvSpPr>
          <p:cNvPr id="3" name="מלבן 2"/>
          <p:cNvSpPr/>
          <p:nvPr/>
        </p:nvSpPr>
        <p:spPr>
          <a:xfrm>
            <a:off x="-252536" y="6237312"/>
            <a:ext cx="5256584" cy="276999"/>
          </a:xfrm>
          <a:prstGeom prst="rect">
            <a:avLst/>
          </a:prstGeom>
        </p:spPr>
        <p:txBody>
          <a:bodyPr wrap="square">
            <a:spAutoFit/>
          </a:bodyPr>
          <a:lstStyle/>
          <a:p>
            <a:pPr algn="l" rtl="0"/>
            <a:r>
              <a:rPr lang="en-US" sz="1200" dirty="0" smtClean="0">
                <a:hlinkClick r:id="rId3"/>
              </a:rPr>
              <a:t>http://radio-yasoo.com/wscraft/page.php?id=4&amp;dgclay_showtopic=14369</a:t>
            </a:r>
            <a:r>
              <a:rPr lang="he-IL" sz="1200" dirty="0" smtClean="0"/>
              <a:t> </a:t>
            </a:r>
            <a:r>
              <a:rPr lang="en-US" sz="1200" dirty="0" smtClean="0"/>
              <a:t>   </a:t>
            </a:r>
            <a:endParaRPr lang="he-IL" sz="1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3" name="תמונה 2" descr="שמואל כץ 3.jpg"/>
          <p:cNvPicPr>
            <a:picLocks noChangeAspect="1"/>
          </p:cNvPicPr>
          <p:nvPr/>
        </p:nvPicPr>
        <p:blipFill>
          <a:blip r:embed="rId3" cstate="print"/>
          <a:stretch>
            <a:fillRect/>
          </a:stretch>
        </p:blipFill>
        <p:spPr>
          <a:xfrm>
            <a:off x="4716016" y="476672"/>
            <a:ext cx="3935025" cy="2675817"/>
          </a:xfrm>
          <a:prstGeom prst="rect">
            <a:avLst/>
          </a:prstGeom>
        </p:spPr>
      </p:pic>
      <p:sp>
        <p:nvSpPr>
          <p:cNvPr id="4" name="מלבן 3"/>
          <p:cNvSpPr/>
          <p:nvPr/>
        </p:nvSpPr>
        <p:spPr>
          <a:xfrm>
            <a:off x="3923928" y="3429000"/>
            <a:ext cx="2318262" cy="338554"/>
          </a:xfrm>
          <a:prstGeom prst="rect">
            <a:avLst/>
          </a:prstGeom>
        </p:spPr>
        <p:txBody>
          <a:bodyPr wrap="none">
            <a:spAutoFit/>
          </a:bodyPr>
          <a:lstStyle/>
          <a:p>
            <a:r>
              <a:rPr lang="he-IL" sz="1600" dirty="0" smtClean="0"/>
              <a:t>רישום של הצייר שמוליק כץ</a:t>
            </a:r>
            <a:endParaRPr lang="he-IL" sz="1600" dirty="0"/>
          </a:p>
        </p:txBody>
      </p:sp>
      <p:pic>
        <p:nvPicPr>
          <p:cNvPr id="5" name="תמונה 4" descr="איור של הצייר שמואל (שמוליק) כץ ממחנות המעצר בקפריסין.jpg"/>
          <p:cNvPicPr>
            <a:picLocks noChangeAspect="1"/>
          </p:cNvPicPr>
          <p:nvPr/>
        </p:nvPicPr>
        <p:blipFill>
          <a:blip r:embed="rId4" cstate="print"/>
          <a:stretch>
            <a:fillRect/>
          </a:stretch>
        </p:blipFill>
        <p:spPr>
          <a:xfrm>
            <a:off x="2699792" y="3861048"/>
            <a:ext cx="3962400" cy="2876550"/>
          </a:xfrm>
          <a:prstGeom prst="rect">
            <a:avLst/>
          </a:prstGeom>
        </p:spPr>
      </p:pic>
      <p:pic>
        <p:nvPicPr>
          <p:cNvPr id="6" name="תמונה 5" descr="שמואל כץ 1-1.jpg"/>
          <p:cNvPicPr>
            <a:picLocks noChangeAspect="1"/>
          </p:cNvPicPr>
          <p:nvPr/>
        </p:nvPicPr>
        <p:blipFill>
          <a:blip r:embed="rId5" cstate="print"/>
          <a:stretch>
            <a:fillRect/>
          </a:stretch>
        </p:blipFill>
        <p:spPr>
          <a:xfrm>
            <a:off x="539552" y="548680"/>
            <a:ext cx="3812654" cy="2600685"/>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3" name="תמונה 2" descr="Clipboard01.jpg"/>
          <p:cNvPicPr>
            <a:picLocks noChangeAspect="1"/>
          </p:cNvPicPr>
          <p:nvPr/>
        </p:nvPicPr>
        <p:blipFill>
          <a:blip r:embed="rId3" cstate="print"/>
          <a:stretch>
            <a:fillRect/>
          </a:stretch>
        </p:blipFill>
        <p:spPr>
          <a:xfrm>
            <a:off x="4932040" y="1052736"/>
            <a:ext cx="4095815" cy="5688632"/>
          </a:xfrm>
          <a:prstGeom prst="rect">
            <a:avLst/>
          </a:prstGeom>
        </p:spPr>
      </p:pic>
      <p:sp>
        <p:nvSpPr>
          <p:cNvPr id="5" name="TextBox 4"/>
          <p:cNvSpPr txBox="1"/>
          <p:nvPr/>
        </p:nvSpPr>
        <p:spPr>
          <a:xfrm>
            <a:off x="0" y="3284984"/>
            <a:ext cx="4716016" cy="2800767"/>
          </a:xfrm>
          <a:prstGeom prst="rect">
            <a:avLst/>
          </a:prstGeom>
          <a:noFill/>
        </p:spPr>
        <p:txBody>
          <a:bodyPr wrap="square" rtlCol="1">
            <a:spAutoFit/>
          </a:bodyPr>
          <a:lstStyle/>
          <a:p>
            <a:r>
              <a:rPr lang="he-IL" sz="1600" dirty="0" smtClean="0"/>
              <a:t>כרזה לתערוכה של צעירי 'השומר הצעיר' שנערכה בארץ.  </a:t>
            </a:r>
          </a:p>
          <a:p>
            <a:r>
              <a:rPr lang="he-IL" sz="1600" dirty="0" smtClean="0"/>
              <a:t>התערוכה נפתחה ב- 25/4/1948 בתל אביב.  </a:t>
            </a:r>
          </a:p>
          <a:p>
            <a:r>
              <a:rPr lang="he-IL" sz="1600" dirty="0" smtClean="0"/>
              <a:t>המוצגים הובאו מקפריסין, בעוד היוצרים עדיין שוהים במחנות. </a:t>
            </a:r>
          </a:p>
          <a:p>
            <a:r>
              <a:rPr lang="he-IL" sz="1600" dirty="0" smtClean="0"/>
              <a:t>עיצוב הכרזה: </a:t>
            </a:r>
            <a:r>
              <a:rPr lang="he-IL" sz="1600" dirty="0" err="1" smtClean="0"/>
              <a:t>חיליק</a:t>
            </a:r>
            <a:r>
              <a:rPr lang="he-IL" sz="1600" dirty="0" smtClean="0"/>
              <a:t> ערד 1948. </a:t>
            </a:r>
          </a:p>
          <a:p>
            <a:r>
              <a:rPr lang="he-IL" sz="1600" dirty="0" smtClean="0"/>
              <a:t>באוקטובר 1947 הייתה תערוכה בקפריסין של חניכי  'השומר הצעיר'. </a:t>
            </a:r>
          </a:p>
          <a:p>
            <a:r>
              <a:rPr lang="he-IL" sz="1600" dirty="0" smtClean="0"/>
              <a:t>שמעה הגיע אל מוסדות הקרן קיימת לישראל בארץ ישראל. באמצעות ההנהגה הראשית של השומר הצעיר בארץ הועברה פנייה אל מארגני התערוכה בקפריסין כדי שישלחו אותה לארץ.  </a:t>
            </a:r>
            <a:endParaRPr lang="he-IL" sz="1600" dirty="0"/>
          </a:p>
        </p:txBody>
      </p:sp>
      <p:sp>
        <p:nvSpPr>
          <p:cNvPr id="6" name="TextBox 5"/>
          <p:cNvSpPr txBox="1"/>
          <p:nvPr/>
        </p:nvSpPr>
        <p:spPr>
          <a:xfrm>
            <a:off x="0" y="116632"/>
            <a:ext cx="8892480" cy="830997"/>
          </a:xfrm>
          <a:prstGeom prst="rect">
            <a:avLst/>
          </a:prstGeom>
          <a:noFill/>
        </p:spPr>
        <p:txBody>
          <a:bodyPr wrap="square" rtlCol="1">
            <a:spAutoFit/>
          </a:bodyPr>
          <a:lstStyle/>
          <a:p>
            <a:r>
              <a:rPr lang="he-IL" sz="1600" dirty="0" smtClean="0"/>
              <a:t>סדנת 'תו-נו' - ראשי התיבות של 'תוצרת נוער'. </a:t>
            </a:r>
          </a:p>
          <a:p>
            <a:r>
              <a:rPr lang="he-IL" sz="1600" dirty="0" smtClean="0"/>
              <a:t>ראשיתה בקבוצת מעפילים בבלגיה. לאחר שהובאו למחנות המעצר, חודשה הסדנה במחנה הנוער בקפריסין, מחנה 65.  </a:t>
            </a:r>
            <a:endParaRPr lang="he-IL" sz="1600" dirty="0"/>
          </a:p>
        </p:txBody>
      </p:sp>
      <p:sp>
        <p:nvSpPr>
          <p:cNvPr id="7" name="TextBox 6"/>
          <p:cNvSpPr txBox="1"/>
          <p:nvPr/>
        </p:nvSpPr>
        <p:spPr>
          <a:xfrm>
            <a:off x="107504" y="908720"/>
            <a:ext cx="4248472" cy="830997"/>
          </a:xfrm>
          <a:prstGeom prst="rect">
            <a:avLst/>
          </a:prstGeom>
          <a:noFill/>
        </p:spPr>
        <p:txBody>
          <a:bodyPr wrap="square" rtlCol="1">
            <a:spAutoFit/>
          </a:bodyPr>
          <a:lstStyle/>
          <a:p>
            <a:r>
              <a:rPr lang="he-IL" sz="1600" dirty="0" smtClean="0"/>
              <a:t>3 תערוכות של סדנאות 'השומר הצעיר' נערכו במחנות. במרץ 1947 במחנות הקיץ, אוקטובר 1947 במחנות החורף ו- אוגוסט 1948 במחנה הקיץ.</a:t>
            </a:r>
            <a:endParaRPr lang="he-IL" sz="16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מחנות קפריסין בציור מאת שמואל כץ 1-1.jpg"/>
          <p:cNvPicPr>
            <a:picLocks noChangeAspect="1"/>
          </p:cNvPicPr>
          <p:nvPr/>
        </p:nvPicPr>
        <p:blipFill>
          <a:blip r:embed="rId2" cstate="print"/>
          <a:stretch>
            <a:fillRect/>
          </a:stretch>
        </p:blipFill>
        <p:spPr>
          <a:xfrm>
            <a:off x="683568" y="404664"/>
            <a:ext cx="7594600" cy="5588000"/>
          </a:xfrm>
          <a:prstGeom prst="rect">
            <a:avLst/>
          </a:prstGeom>
        </p:spPr>
      </p:pic>
      <p:sp>
        <p:nvSpPr>
          <p:cNvPr id="3" name="מלבן 2"/>
          <p:cNvSpPr/>
          <p:nvPr/>
        </p:nvSpPr>
        <p:spPr>
          <a:xfrm>
            <a:off x="3419872" y="6093296"/>
            <a:ext cx="2318262" cy="338554"/>
          </a:xfrm>
          <a:prstGeom prst="rect">
            <a:avLst/>
          </a:prstGeom>
        </p:spPr>
        <p:txBody>
          <a:bodyPr wrap="none">
            <a:spAutoFit/>
          </a:bodyPr>
          <a:lstStyle/>
          <a:p>
            <a:r>
              <a:rPr lang="he-IL" sz="1600" dirty="0" smtClean="0"/>
              <a:t>רישום של הצייר שמוליק כץ</a:t>
            </a:r>
            <a:endParaRPr lang="he-IL"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0" y="548681"/>
            <a:ext cx="9077211" cy="3293209"/>
          </a:xfrm>
          <a:prstGeom prst="rect">
            <a:avLst/>
          </a:prstGeom>
          <a:noFill/>
        </p:spPr>
        <p:txBody>
          <a:bodyPr wrap="square" rtlCol="1">
            <a:spAutoFit/>
          </a:bodyPr>
          <a:lstStyle/>
          <a:p>
            <a:r>
              <a:rPr lang="he-IL" sz="1600" dirty="0" smtClean="0"/>
              <a:t>שליחי הפלמ"ח היו עם המעפילים לאורך כל תקופת הגירוש בקפריסין. הראשונים היו מפקדי הספינות והמלווים, אשר בתוקף תפקידם נצטוו לצאת לגירוש עם המעפילים ולסייע להם להתארגן במקום החדש. </a:t>
            </a:r>
            <a:br>
              <a:rPr lang="he-IL" sz="1600" dirty="0" smtClean="0"/>
            </a:br>
            <a:r>
              <a:rPr lang="he-IL" sz="1600" dirty="0" smtClean="0"/>
              <a:t>אלה החלו כבר מן הימים הראשונים להכשיר קבוצות של מעפילים לקראת התגייסותם </a:t>
            </a:r>
            <a:r>
              <a:rPr lang="he-IL" sz="1600" dirty="0" err="1" smtClean="0"/>
              <a:t>ל'הגנה</a:t>
            </a:r>
            <a:r>
              <a:rPr lang="he-IL" sz="1600" dirty="0" smtClean="0"/>
              <a:t>' בארץ, ואף הקימו לשם כך מסגרת צבאית מיוחדת במקום, שנודעה בכינויה 'שורות המגינים'. עם התמסדות המחנות הציב בהם מטה הפלמ"ח משלחת מיוחדת מטעמו, של מפקדים ומדריכים בפיקודו של יהודה </a:t>
            </a:r>
            <a:r>
              <a:rPr lang="he-IL" sz="1600" dirty="0" err="1" smtClean="0"/>
              <a:t>דרכסלר</a:t>
            </a:r>
            <a:r>
              <a:rPr lang="he-IL" sz="1600" dirty="0" smtClean="0"/>
              <a:t>, אשר מיסד את 'שורות המגינים' ופתחם לכלל ציבור המעפילים. 'שורות המגינים' התקיימו במחנות שנתיים רצופות. בפרק זמן זה הכשירו קומץ שליחי הפלמ"ח, בעזרת סגל מדריכים מקרב המעפילים שהוכשרו לכך על-ידיהם בתוך מחנות קפריסין, אלפי מעפילים צעירים לקראת עלייתם, וזאת באמצעים מינימאליים. חלק גדול מהם הצליחו להגיע לארץ ונטלו חלק במלחמת הקוממיות. </a:t>
            </a:r>
            <a:br>
              <a:rPr lang="he-IL" sz="1600" dirty="0" smtClean="0"/>
            </a:br>
            <a:r>
              <a:rPr lang="he-IL" sz="1600" dirty="0" smtClean="0"/>
              <a:t>השליחים בקפריסין עשו עבודה חינוכית קשה ואפורה מתוך התנדבות, כאשר הם חולקים את חייהם עם חיי המעפילים ומהווים את חוליית הקישור החיה בין היישוב לבין הגולים. מתוך כך גם מובנת השפעתם הרבה על ציבור המעפילים ומקור סמכותם בחיי המחנה, אף כי איש לא הגדירה הגדרה פורמאלית. </a:t>
            </a:r>
            <a:br>
              <a:rPr lang="he-IL" sz="1600" dirty="0" smtClean="0"/>
            </a:br>
            <a:endParaRPr lang="he-IL" sz="1600" dirty="0"/>
          </a:p>
        </p:txBody>
      </p:sp>
      <p:sp>
        <p:nvSpPr>
          <p:cNvPr id="4" name="TextBox 3"/>
          <p:cNvSpPr txBox="1"/>
          <p:nvPr/>
        </p:nvSpPr>
        <p:spPr>
          <a:xfrm>
            <a:off x="5580112" y="5877272"/>
            <a:ext cx="1374094" cy="338554"/>
          </a:xfrm>
          <a:prstGeom prst="rect">
            <a:avLst/>
          </a:prstGeom>
          <a:noFill/>
        </p:spPr>
        <p:txBody>
          <a:bodyPr wrap="none" rtlCol="1">
            <a:spAutoFit/>
          </a:bodyPr>
          <a:lstStyle/>
          <a:p>
            <a:r>
              <a:rPr lang="he-IL" sz="1600" dirty="0" smtClean="0"/>
              <a:t>יהודה </a:t>
            </a:r>
            <a:r>
              <a:rPr lang="he-IL" sz="1600" dirty="0" err="1" smtClean="0"/>
              <a:t>דרכסלר</a:t>
            </a:r>
            <a:r>
              <a:rPr lang="he-IL" sz="1600" dirty="0" smtClean="0"/>
              <a:t> </a:t>
            </a:r>
            <a:endParaRPr lang="he-IL" sz="1600" dirty="0"/>
          </a:p>
        </p:txBody>
      </p:sp>
      <p:pic>
        <p:nvPicPr>
          <p:cNvPr id="5" name="תמונה 4" descr="יהודה דרכסלר.jpg"/>
          <p:cNvPicPr>
            <a:picLocks noChangeAspect="1"/>
          </p:cNvPicPr>
          <p:nvPr/>
        </p:nvPicPr>
        <p:blipFill>
          <a:blip r:embed="rId3" cstate="print"/>
          <a:stretch>
            <a:fillRect/>
          </a:stretch>
        </p:blipFill>
        <p:spPr>
          <a:xfrm>
            <a:off x="7020272" y="4777672"/>
            <a:ext cx="1368152" cy="1866957"/>
          </a:xfrm>
          <a:prstGeom prst="rect">
            <a:avLst/>
          </a:prstGeom>
        </p:spPr>
      </p:pic>
      <p:pic>
        <p:nvPicPr>
          <p:cNvPr id="6" name="תמונה 5" descr="דרכסלר.jpg"/>
          <p:cNvPicPr>
            <a:picLocks noChangeAspect="1"/>
          </p:cNvPicPr>
          <p:nvPr/>
        </p:nvPicPr>
        <p:blipFill>
          <a:blip r:embed="rId4" cstate="print"/>
          <a:stretch>
            <a:fillRect/>
          </a:stretch>
        </p:blipFill>
        <p:spPr>
          <a:xfrm>
            <a:off x="4139952" y="4653136"/>
            <a:ext cx="1552575" cy="204787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מלבן 1"/>
          <p:cNvSpPr/>
          <p:nvPr/>
        </p:nvSpPr>
        <p:spPr>
          <a:xfrm>
            <a:off x="2195736" y="4509120"/>
            <a:ext cx="4572000" cy="861774"/>
          </a:xfrm>
          <a:prstGeom prst="rect">
            <a:avLst/>
          </a:prstGeom>
        </p:spPr>
        <p:txBody>
          <a:bodyPr>
            <a:spAutoFit/>
          </a:bodyPr>
          <a:lstStyle/>
          <a:p>
            <a:r>
              <a:rPr lang="he-IL" sz="1600" dirty="0" smtClean="0"/>
              <a:t>נערים עומדים לפני פחוני המגורים - מחנה נוער, קפריסין </a:t>
            </a:r>
          </a:p>
          <a:p>
            <a:pPr algn="ctr"/>
            <a:r>
              <a:rPr lang="he-IL" sz="1600" dirty="0" smtClean="0"/>
              <a:t>'כפר-הנוער' במחנה 65  </a:t>
            </a:r>
          </a:p>
          <a:p>
            <a:pPr algn="ctr"/>
            <a:r>
              <a:rPr lang="he-IL" sz="1600" dirty="0" smtClean="0"/>
              <a:t>1947</a:t>
            </a:r>
            <a:endParaRPr lang="he-IL" sz="1600" dirty="0"/>
          </a:p>
        </p:txBody>
      </p:sp>
      <p:pic>
        <p:nvPicPr>
          <p:cNvPr id="3" name="תמונה 2" descr="נערים עומדים לפני פחוני המגורים  - מחנה נוער, קפריסין.jpg"/>
          <p:cNvPicPr>
            <a:picLocks noChangeAspect="1"/>
          </p:cNvPicPr>
          <p:nvPr/>
        </p:nvPicPr>
        <p:blipFill>
          <a:blip r:embed="rId3" cstate="print"/>
          <a:stretch>
            <a:fillRect/>
          </a:stretch>
        </p:blipFill>
        <p:spPr>
          <a:xfrm>
            <a:off x="755576" y="188640"/>
            <a:ext cx="7620000" cy="4305300"/>
          </a:xfrm>
          <a:prstGeom prst="rect">
            <a:avLst/>
          </a:prstGeom>
        </p:spPr>
      </p:pic>
      <p:sp>
        <p:nvSpPr>
          <p:cNvPr id="4" name="TextBox 3"/>
          <p:cNvSpPr txBox="1"/>
          <p:nvPr/>
        </p:nvSpPr>
        <p:spPr>
          <a:xfrm>
            <a:off x="0" y="4581128"/>
            <a:ext cx="1944216" cy="276999"/>
          </a:xfrm>
          <a:prstGeom prst="rect">
            <a:avLst/>
          </a:prstGeom>
          <a:noFill/>
        </p:spPr>
        <p:txBody>
          <a:bodyPr wrap="square" rtlCol="1">
            <a:spAutoFit/>
          </a:bodyPr>
          <a:lstStyle/>
          <a:p>
            <a:r>
              <a:rPr lang="he-IL" sz="1200" dirty="0" smtClean="0"/>
              <a:t>מכון ז'בוטינסקי בישראל </a:t>
            </a:r>
            <a:endParaRPr lang="he-IL" sz="1200" dirty="0"/>
          </a:p>
        </p:txBody>
      </p:sp>
      <p:sp>
        <p:nvSpPr>
          <p:cNvPr id="5" name="TextBox 4"/>
          <p:cNvSpPr txBox="1"/>
          <p:nvPr/>
        </p:nvSpPr>
        <p:spPr>
          <a:xfrm>
            <a:off x="0" y="5301208"/>
            <a:ext cx="8892480" cy="584775"/>
          </a:xfrm>
          <a:prstGeom prst="rect">
            <a:avLst/>
          </a:prstGeom>
          <a:noFill/>
        </p:spPr>
        <p:txBody>
          <a:bodyPr wrap="square" rtlCol="1">
            <a:spAutoFit/>
          </a:bodyPr>
          <a:lstStyle/>
          <a:p>
            <a:r>
              <a:rPr lang="he-IL" sz="1600" dirty="0" smtClean="0"/>
              <a:t>בין כ- 52,000 המעפילים שעברו את מחנות קפריסין היו כ- 8,000 ילדים בגילים בין 6 ל- 17. </a:t>
            </a:r>
          </a:p>
          <a:p>
            <a:r>
              <a:rPr lang="he-IL" sz="1600" dirty="0" smtClean="0"/>
              <a:t>6,000 מהם היו יתומי השואה. </a:t>
            </a:r>
            <a:endParaRPr lang="he-IL" sz="1600" dirty="0"/>
          </a:p>
        </p:txBody>
      </p:sp>
      <p:sp>
        <p:nvSpPr>
          <p:cNvPr id="6" name="מלבן 5"/>
          <p:cNvSpPr/>
          <p:nvPr/>
        </p:nvSpPr>
        <p:spPr>
          <a:xfrm>
            <a:off x="0" y="5877272"/>
            <a:ext cx="8892480" cy="338554"/>
          </a:xfrm>
          <a:prstGeom prst="rect">
            <a:avLst/>
          </a:prstGeom>
        </p:spPr>
        <p:txBody>
          <a:bodyPr wrap="square">
            <a:spAutoFit/>
          </a:bodyPr>
          <a:lstStyle/>
          <a:p>
            <a:r>
              <a:rPr lang="he-IL" sz="1600" dirty="0" smtClean="0"/>
              <a:t>למעלה מ- 2,000 ילדים ובני-נוער, עמדו להיקלט במסגרות החינוכיות של עליית הנוער בהתיישבות העובדת.  </a:t>
            </a:r>
            <a:endParaRPr lang="he-IL"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 name="תמונה 1" descr="One of the tent camps.jpg"/>
          <p:cNvPicPr>
            <a:picLocks noChangeAspect="1"/>
          </p:cNvPicPr>
          <p:nvPr/>
        </p:nvPicPr>
        <p:blipFill>
          <a:blip r:embed="rId3" cstate="print"/>
          <a:stretch>
            <a:fillRect/>
          </a:stretch>
        </p:blipFill>
        <p:spPr>
          <a:xfrm>
            <a:off x="1547664" y="836712"/>
            <a:ext cx="6096000" cy="4292600"/>
          </a:xfrm>
          <a:prstGeom prst="rect">
            <a:avLst/>
          </a:prstGeom>
        </p:spPr>
      </p:pic>
      <p:sp>
        <p:nvSpPr>
          <p:cNvPr id="3" name="מלבן 2"/>
          <p:cNvSpPr/>
          <p:nvPr/>
        </p:nvSpPr>
        <p:spPr>
          <a:xfrm>
            <a:off x="1043608" y="6093296"/>
            <a:ext cx="3591752" cy="307777"/>
          </a:xfrm>
          <a:prstGeom prst="rect">
            <a:avLst/>
          </a:prstGeom>
        </p:spPr>
        <p:txBody>
          <a:bodyPr wrap="none">
            <a:spAutoFit/>
          </a:bodyPr>
          <a:lstStyle/>
          <a:p>
            <a:r>
              <a:rPr lang="en-US" sz="1400" dirty="0" smtClean="0"/>
              <a:t> American Jewish Joint Distribution Committee</a:t>
            </a:r>
            <a:endParaRPr lang="he-IL" sz="1400" dirty="0"/>
          </a:p>
        </p:txBody>
      </p:sp>
      <p:sp>
        <p:nvSpPr>
          <p:cNvPr id="4" name="TextBox 3"/>
          <p:cNvSpPr txBox="1"/>
          <p:nvPr/>
        </p:nvSpPr>
        <p:spPr>
          <a:xfrm>
            <a:off x="3275856" y="5229200"/>
            <a:ext cx="2520280" cy="369332"/>
          </a:xfrm>
          <a:prstGeom prst="rect">
            <a:avLst/>
          </a:prstGeom>
          <a:noFill/>
        </p:spPr>
        <p:txBody>
          <a:bodyPr wrap="square" rtlCol="1">
            <a:spAutoFit/>
          </a:bodyPr>
          <a:lstStyle/>
          <a:p>
            <a:pPr algn="ctr"/>
            <a:r>
              <a:rPr lang="he-IL" sz="1600" dirty="0" smtClean="0"/>
              <a:t>מחנה קיץ 55 </a:t>
            </a:r>
            <a:r>
              <a:rPr lang="he-IL" dirty="0" smtClean="0"/>
              <a:t> </a:t>
            </a:r>
            <a:endParaRPr lang="he-IL"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מלבן 1"/>
          <p:cNvSpPr/>
          <p:nvPr/>
        </p:nvSpPr>
        <p:spPr>
          <a:xfrm>
            <a:off x="5652120" y="5373216"/>
            <a:ext cx="1619672" cy="584775"/>
          </a:xfrm>
          <a:prstGeom prst="rect">
            <a:avLst/>
          </a:prstGeom>
        </p:spPr>
        <p:txBody>
          <a:bodyPr wrap="square">
            <a:spAutoFit/>
          </a:bodyPr>
          <a:lstStyle/>
          <a:p>
            <a:r>
              <a:rPr lang="he-IL" sz="1600" dirty="0" smtClean="0"/>
              <a:t>מחנה  הקיץ 55 </a:t>
            </a:r>
          </a:p>
          <a:p>
            <a:r>
              <a:rPr lang="en-US" sz="1600" dirty="0" err="1" smtClean="0"/>
              <a:t>Karaolos</a:t>
            </a:r>
            <a:r>
              <a:rPr lang="he-IL" sz="1600" dirty="0" smtClean="0"/>
              <a:t> </a:t>
            </a:r>
            <a:endParaRPr lang="he-IL" sz="1600" dirty="0"/>
          </a:p>
        </p:txBody>
      </p:sp>
      <p:pic>
        <p:nvPicPr>
          <p:cNvPr id="3" name="תמונה 2" descr="מחנה האוהלים של ארגון הצופים של הנוער הציוני במחנות הקיץ בקפריסין.jpg"/>
          <p:cNvPicPr>
            <a:picLocks noChangeAspect="1"/>
          </p:cNvPicPr>
          <p:nvPr/>
        </p:nvPicPr>
        <p:blipFill>
          <a:blip r:embed="rId3" cstate="print"/>
          <a:stretch>
            <a:fillRect/>
          </a:stretch>
        </p:blipFill>
        <p:spPr>
          <a:xfrm>
            <a:off x="3923928" y="-1"/>
            <a:ext cx="4957142" cy="3651761"/>
          </a:xfrm>
          <a:prstGeom prst="rect">
            <a:avLst/>
          </a:prstGeom>
        </p:spPr>
      </p:pic>
      <p:sp>
        <p:nvSpPr>
          <p:cNvPr id="4" name="TextBox 3"/>
          <p:cNvSpPr txBox="1"/>
          <p:nvPr/>
        </p:nvSpPr>
        <p:spPr>
          <a:xfrm>
            <a:off x="5796136" y="5949280"/>
            <a:ext cx="1080120" cy="461665"/>
          </a:xfrm>
          <a:prstGeom prst="rect">
            <a:avLst/>
          </a:prstGeom>
          <a:noFill/>
        </p:spPr>
        <p:txBody>
          <a:bodyPr wrap="square" rtlCol="1">
            <a:spAutoFit/>
          </a:bodyPr>
          <a:lstStyle/>
          <a:p>
            <a:r>
              <a:rPr lang="he-IL" sz="1200" dirty="0" smtClean="0"/>
              <a:t>ארכיון </a:t>
            </a:r>
          </a:p>
          <a:p>
            <a:r>
              <a:rPr lang="he-IL" sz="1200" dirty="0" smtClean="0"/>
              <a:t>לוחמי הגטאות </a:t>
            </a:r>
            <a:endParaRPr lang="he-IL" sz="1200" dirty="0"/>
          </a:p>
        </p:txBody>
      </p:sp>
      <p:pic>
        <p:nvPicPr>
          <p:cNvPr id="5" name="תמונה 4" descr="54698 1.jpg"/>
          <p:cNvPicPr>
            <a:picLocks noChangeAspect="1"/>
          </p:cNvPicPr>
          <p:nvPr/>
        </p:nvPicPr>
        <p:blipFill>
          <a:blip r:embed="rId4" cstate="print"/>
          <a:stretch>
            <a:fillRect/>
          </a:stretch>
        </p:blipFill>
        <p:spPr>
          <a:xfrm>
            <a:off x="251520" y="3068960"/>
            <a:ext cx="5373653" cy="3559290"/>
          </a:xfrm>
          <a:prstGeom prst="rect">
            <a:avLst/>
          </a:prstGeom>
        </p:spPr>
      </p:pic>
      <p:sp>
        <p:nvSpPr>
          <p:cNvPr id="6" name="TextBox 5"/>
          <p:cNvSpPr txBox="1"/>
          <p:nvPr/>
        </p:nvSpPr>
        <p:spPr>
          <a:xfrm>
            <a:off x="2627784" y="908720"/>
            <a:ext cx="1080120" cy="276999"/>
          </a:xfrm>
          <a:prstGeom prst="rect">
            <a:avLst/>
          </a:prstGeom>
          <a:noFill/>
        </p:spPr>
        <p:txBody>
          <a:bodyPr wrap="square" rtlCol="1">
            <a:spAutoFit/>
          </a:bodyPr>
          <a:lstStyle/>
          <a:p>
            <a:r>
              <a:rPr lang="he-IL" sz="1200" dirty="0" smtClean="0"/>
              <a:t>הארכיון הציוני </a:t>
            </a:r>
            <a:endParaRPr lang="he-IL" sz="1200" dirty="0"/>
          </a:p>
        </p:txBody>
      </p:sp>
      <p:sp>
        <p:nvSpPr>
          <p:cNvPr id="7" name="מלבן 6"/>
          <p:cNvSpPr/>
          <p:nvPr/>
        </p:nvSpPr>
        <p:spPr>
          <a:xfrm>
            <a:off x="0" y="332656"/>
            <a:ext cx="3923928" cy="584775"/>
          </a:xfrm>
          <a:prstGeom prst="rect">
            <a:avLst/>
          </a:prstGeom>
        </p:spPr>
        <p:txBody>
          <a:bodyPr wrap="square">
            <a:spAutoFit/>
          </a:bodyPr>
          <a:lstStyle/>
          <a:p>
            <a:r>
              <a:rPr lang="he-IL" sz="1600" dirty="0" smtClean="0"/>
              <a:t>מחנה האוהלים של ארגון הצופים </a:t>
            </a:r>
          </a:p>
          <a:p>
            <a:r>
              <a:rPr lang="he-IL" sz="1600" dirty="0" smtClean="0"/>
              <a:t>של הנוער הציוני במחנות הקיץ בקפריסין 1947 </a:t>
            </a:r>
            <a:endParaRPr lang="he-IL"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4" name="תמונה 3" descr="רוחצים בים תחת משמר בריטי. 1947..jpg"/>
          <p:cNvPicPr>
            <a:picLocks noChangeAspect="1"/>
          </p:cNvPicPr>
          <p:nvPr/>
        </p:nvPicPr>
        <p:blipFill>
          <a:blip r:embed="rId3" cstate="print"/>
          <a:stretch>
            <a:fillRect/>
          </a:stretch>
        </p:blipFill>
        <p:spPr>
          <a:xfrm>
            <a:off x="-1" y="2564904"/>
            <a:ext cx="4766845" cy="4051818"/>
          </a:xfrm>
          <a:prstGeom prst="rect">
            <a:avLst/>
          </a:prstGeom>
        </p:spPr>
      </p:pic>
      <p:pic>
        <p:nvPicPr>
          <p:cNvPr id="2" name="תמונה 1" descr="שחיה בחוף 1-1.jpg"/>
          <p:cNvPicPr>
            <a:picLocks noChangeAspect="1"/>
          </p:cNvPicPr>
          <p:nvPr/>
        </p:nvPicPr>
        <p:blipFill>
          <a:blip r:embed="rId4" cstate="print">
            <a:grayscl/>
          </a:blip>
          <a:stretch>
            <a:fillRect/>
          </a:stretch>
        </p:blipFill>
        <p:spPr>
          <a:xfrm>
            <a:off x="4124828" y="116632"/>
            <a:ext cx="5019172" cy="3960440"/>
          </a:xfrm>
          <a:prstGeom prst="rect">
            <a:avLst/>
          </a:prstGeom>
        </p:spPr>
      </p:pic>
      <p:sp>
        <p:nvSpPr>
          <p:cNvPr id="3" name="TextBox 2"/>
          <p:cNvSpPr txBox="1"/>
          <p:nvPr/>
        </p:nvSpPr>
        <p:spPr>
          <a:xfrm>
            <a:off x="1475656" y="188640"/>
            <a:ext cx="2592288" cy="584775"/>
          </a:xfrm>
          <a:prstGeom prst="rect">
            <a:avLst/>
          </a:prstGeom>
          <a:noFill/>
        </p:spPr>
        <p:txBody>
          <a:bodyPr wrap="square" rtlCol="1">
            <a:spAutoFit/>
          </a:bodyPr>
          <a:lstStyle/>
          <a:p>
            <a:pPr algn="ctr"/>
            <a:r>
              <a:rPr lang="he-IL" sz="1600" dirty="0" smtClean="0"/>
              <a:t>ניתנה הרשות להתרחץ בים </a:t>
            </a:r>
          </a:p>
          <a:p>
            <a:pPr algn="ctr"/>
            <a:r>
              <a:rPr lang="he-IL" sz="1600" dirty="0" smtClean="0"/>
              <a:t>מ- 10:00 בבקר עד 17:00</a:t>
            </a:r>
            <a:endParaRPr lang="he-IL" sz="1600" dirty="0"/>
          </a:p>
        </p:txBody>
      </p:sp>
      <p:sp>
        <p:nvSpPr>
          <p:cNvPr id="5" name="מלבן 4"/>
          <p:cNvSpPr/>
          <p:nvPr/>
        </p:nvSpPr>
        <p:spPr>
          <a:xfrm>
            <a:off x="4716016" y="5373216"/>
            <a:ext cx="3070198" cy="338554"/>
          </a:xfrm>
          <a:prstGeom prst="rect">
            <a:avLst/>
          </a:prstGeom>
        </p:spPr>
        <p:txBody>
          <a:bodyPr wrap="square">
            <a:spAutoFit/>
          </a:bodyPr>
          <a:lstStyle/>
          <a:p>
            <a:r>
              <a:rPr lang="he-IL" sz="1600" dirty="0" smtClean="0"/>
              <a:t>רוחצים בים תחת משמר בריטי 1947</a:t>
            </a:r>
            <a:endParaRPr lang="he-IL" sz="1600" dirty="0"/>
          </a:p>
        </p:txBody>
      </p:sp>
      <p:sp>
        <p:nvSpPr>
          <p:cNvPr id="6" name="TextBox 5"/>
          <p:cNvSpPr txBox="1"/>
          <p:nvPr/>
        </p:nvSpPr>
        <p:spPr>
          <a:xfrm>
            <a:off x="6444208" y="5733256"/>
            <a:ext cx="1080120" cy="276999"/>
          </a:xfrm>
          <a:prstGeom prst="rect">
            <a:avLst/>
          </a:prstGeom>
          <a:noFill/>
        </p:spPr>
        <p:txBody>
          <a:bodyPr wrap="square" rtlCol="1">
            <a:spAutoFit/>
          </a:bodyPr>
          <a:lstStyle/>
          <a:p>
            <a:r>
              <a:rPr lang="he-IL" sz="1200" dirty="0" smtClean="0"/>
              <a:t>הארכיון הציוני </a:t>
            </a:r>
            <a:endParaRPr lang="he-IL" sz="1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323528" y="5157192"/>
            <a:ext cx="8496944" cy="830997"/>
          </a:xfrm>
          <a:prstGeom prst="rect">
            <a:avLst/>
          </a:prstGeom>
          <a:noFill/>
        </p:spPr>
        <p:txBody>
          <a:bodyPr wrap="square" rtlCol="1">
            <a:spAutoFit/>
          </a:bodyPr>
          <a:lstStyle/>
          <a:p>
            <a:r>
              <a:rPr lang="he-IL" sz="1600" dirty="0" smtClean="0"/>
              <a:t>הולכים לים? </a:t>
            </a:r>
          </a:p>
          <a:p>
            <a:r>
              <a:rPr lang="he-IL" sz="1600" dirty="0" smtClean="0"/>
              <a:t>זחלילית מלפנים, זחלילית מאחור, והרוחצים בסך על הכביש הישן לרנקה-</a:t>
            </a:r>
            <a:r>
              <a:rPr lang="he-IL" sz="1600" dirty="0" err="1" smtClean="0"/>
              <a:t>פמגוסטה</a:t>
            </a:r>
            <a:r>
              <a:rPr lang="he-IL" sz="1600" dirty="0" smtClean="0"/>
              <a:t>, שעבר במחנות החורף. </a:t>
            </a:r>
            <a:r>
              <a:rPr lang="he-IL" sz="1400" dirty="0" smtClean="0"/>
              <a:t>צולם ממגדל שמירה או מהגשר המפורסם. </a:t>
            </a:r>
            <a:endParaRPr lang="he-IL" sz="1400" dirty="0"/>
          </a:p>
        </p:txBody>
      </p:sp>
      <p:pic>
        <p:nvPicPr>
          <p:cNvPr id="3" name="תמונה 2" descr="הולכים לים.jpg"/>
          <p:cNvPicPr>
            <a:picLocks noChangeAspect="1"/>
          </p:cNvPicPr>
          <p:nvPr/>
        </p:nvPicPr>
        <p:blipFill>
          <a:blip r:embed="rId3" cstate="print"/>
          <a:stretch>
            <a:fillRect/>
          </a:stretch>
        </p:blipFill>
        <p:spPr>
          <a:xfrm>
            <a:off x="539552" y="332656"/>
            <a:ext cx="8237423" cy="4845543"/>
          </a:xfrm>
          <a:prstGeom prst="rect">
            <a:avLst/>
          </a:prstGeom>
        </p:spPr>
      </p:pic>
      <p:sp>
        <p:nvSpPr>
          <p:cNvPr id="4" name="TextBox 3"/>
          <p:cNvSpPr txBox="1"/>
          <p:nvPr/>
        </p:nvSpPr>
        <p:spPr>
          <a:xfrm>
            <a:off x="971600" y="6021288"/>
            <a:ext cx="1728192" cy="276999"/>
          </a:xfrm>
          <a:prstGeom prst="rect">
            <a:avLst/>
          </a:prstGeom>
          <a:noFill/>
        </p:spPr>
        <p:txBody>
          <a:bodyPr wrap="square" rtlCol="1">
            <a:spAutoFit/>
          </a:bodyPr>
          <a:lstStyle/>
          <a:p>
            <a:r>
              <a:rPr lang="he-IL" sz="1200" dirty="0" smtClean="0"/>
              <a:t>ארכיון לוחמי הגטאות </a:t>
            </a:r>
            <a:endParaRPr lang="he-IL" sz="1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5351</TotalTime>
  <Words>1636</Words>
  <Application>Microsoft Office PowerPoint</Application>
  <PresentationFormat>‫הצגה על המסך (4:3)</PresentationFormat>
  <Paragraphs>207</Paragraphs>
  <Slides>32</Slides>
  <Notes>2</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32</vt:i4>
      </vt:variant>
    </vt:vector>
  </HeadingPairs>
  <TitlesOfParts>
    <vt:vector size="37" baseType="lpstr">
      <vt:lpstr>Arial</vt:lpstr>
      <vt:lpstr>Calibri</vt:lpstr>
      <vt:lpstr>Guttman Yad-Brush</vt:lpstr>
      <vt:lpstr>Times New Roman</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dbs</dc:creator>
  <cp:lastModifiedBy>דני</cp:lastModifiedBy>
  <cp:revision>1111</cp:revision>
  <dcterms:created xsi:type="dcterms:W3CDTF">2017-08-05T13:51:31Z</dcterms:created>
  <dcterms:modified xsi:type="dcterms:W3CDTF">2021-08-04T09:25:41Z</dcterms:modified>
  <cp:contentStatus/>
</cp:coreProperties>
</file>